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1" r:id="rId2"/>
    <p:sldId id="383" r:id="rId3"/>
    <p:sldId id="293" r:id="rId4"/>
    <p:sldId id="298" r:id="rId5"/>
    <p:sldId id="300" r:id="rId6"/>
    <p:sldId id="299" r:id="rId7"/>
    <p:sldId id="301" r:id="rId8"/>
    <p:sldId id="302" r:id="rId9"/>
    <p:sldId id="303" r:id="rId10"/>
    <p:sldId id="285" r:id="rId11"/>
    <p:sldId id="309" r:id="rId12"/>
    <p:sldId id="310" r:id="rId13"/>
    <p:sldId id="311" r:id="rId14"/>
    <p:sldId id="305" r:id="rId15"/>
    <p:sldId id="312" r:id="rId16"/>
    <p:sldId id="327" r:id="rId17"/>
    <p:sldId id="328" r:id="rId18"/>
    <p:sldId id="361" r:id="rId19"/>
    <p:sldId id="329" r:id="rId20"/>
    <p:sldId id="330" r:id="rId21"/>
    <p:sldId id="364" r:id="rId22"/>
    <p:sldId id="332" r:id="rId23"/>
    <p:sldId id="333" r:id="rId24"/>
    <p:sldId id="334" r:id="rId25"/>
    <p:sldId id="368" r:id="rId26"/>
    <p:sldId id="336" r:id="rId27"/>
    <p:sldId id="362" r:id="rId28"/>
    <p:sldId id="337" r:id="rId29"/>
    <p:sldId id="380" r:id="rId30"/>
    <p:sldId id="375" r:id="rId31"/>
    <p:sldId id="374" r:id="rId32"/>
    <p:sldId id="338" r:id="rId33"/>
    <p:sldId id="347" r:id="rId34"/>
    <p:sldId id="353" r:id="rId35"/>
    <p:sldId id="354" r:id="rId36"/>
    <p:sldId id="355" r:id="rId37"/>
    <p:sldId id="356" r:id="rId38"/>
    <p:sldId id="381" r:id="rId39"/>
    <p:sldId id="272" r:id="rId4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417" autoAdjust="0"/>
  </p:normalViewPr>
  <p:slideViewPr>
    <p:cSldViewPr>
      <p:cViewPr>
        <p:scale>
          <a:sx n="70" d="100"/>
          <a:sy n="70" d="100"/>
        </p:scale>
        <p:origin x="-472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F3AFE2C-5007-4057-8DFB-EC24DF7E4136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25FE0B-B3A6-4AF6-B265-A109385ED2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4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5426" indent="-372147">
              <a:spcBef>
                <a:spcPts val="439"/>
              </a:spcBef>
              <a:tabLst>
                <a:tab pos="375426" algn="l"/>
                <a:tab pos="837740" algn="l"/>
                <a:tab pos="1301693" algn="l"/>
                <a:tab pos="1765646" algn="l"/>
                <a:tab pos="2229599" algn="l"/>
                <a:tab pos="2693553" algn="l"/>
                <a:tab pos="3157506" algn="l"/>
                <a:tab pos="3621460" algn="l"/>
                <a:tab pos="4085413" algn="l"/>
                <a:tab pos="4549367" algn="l"/>
                <a:tab pos="5013320" algn="l"/>
                <a:tab pos="5477274" algn="l"/>
                <a:tab pos="5941226" algn="l"/>
                <a:tab pos="6405180" algn="l"/>
                <a:tab pos="6869133" algn="l"/>
                <a:tab pos="7333087" algn="l"/>
                <a:tab pos="7797040" algn="l"/>
                <a:tab pos="8260994" algn="l"/>
                <a:tab pos="8724947" algn="l"/>
                <a:tab pos="9188901" algn="l"/>
                <a:tab pos="9652853" algn="l"/>
                <a:tab pos="9718430" algn="l"/>
              </a:tabLst>
              <a:defRPr/>
            </a:pPr>
            <a:endParaRPr lang="fr-FR" sz="1800" u="none" dirty="0" smtClean="0">
              <a:solidFill>
                <a:srgbClr val="006C86"/>
              </a:solidFill>
              <a:latin typeface="Century Gothic" pitchFamily="32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sz="1800" u="sng" dirty="0" smtClean="0">
              <a:solidFill>
                <a:srgbClr val="006C86"/>
              </a:solidFill>
              <a:latin typeface="Century Gothic" pitchFamily="32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5426" indent="-372147">
              <a:spcBef>
                <a:spcPts val="439"/>
              </a:spcBef>
              <a:tabLst>
                <a:tab pos="375426" algn="l"/>
                <a:tab pos="837740" algn="l"/>
                <a:tab pos="1301693" algn="l"/>
                <a:tab pos="1765646" algn="l"/>
                <a:tab pos="2229599" algn="l"/>
                <a:tab pos="2693553" algn="l"/>
                <a:tab pos="3157506" algn="l"/>
                <a:tab pos="3621460" algn="l"/>
                <a:tab pos="4085413" algn="l"/>
                <a:tab pos="4549367" algn="l"/>
                <a:tab pos="5013320" algn="l"/>
                <a:tab pos="5477274" algn="l"/>
                <a:tab pos="5941226" algn="l"/>
                <a:tab pos="6405180" algn="l"/>
                <a:tab pos="6869133" algn="l"/>
                <a:tab pos="7333087" algn="l"/>
                <a:tab pos="7797040" algn="l"/>
                <a:tab pos="8260994" algn="l"/>
                <a:tab pos="8724947" algn="l"/>
                <a:tab pos="9188901" algn="l"/>
                <a:tab pos="9652853" algn="l"/>
                <a:tab pos="9718430" algn="l"/>
              </a:tabLst>
              <a:defRPr/>
            </a:pPr>
            <a:endParaRPr lang="fr-FR" sz="1800" u="sng" dirty="0" smtClean="0">
              <a:solidFill>
                <a:srgbClr val="006C86"/>
              </a:solidFill>
              <a:latin typeface="Century Gothic" pitchFamily="32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5426" indent="-372147">
              <a:spcBef>
                <a:spcPts val="439"/>
              </a:spcBef>
              <a:tabLst>
                <a:tab pos="375426" algn="l"/>
                <a:tab pos="837740" algn="l"/>
                <a:tab pos="1301693" algn="l"/>
                <a:tab pos="1765646" algn="l"/>
                <a:tab pos="2229599" algn="l"/>
                <a:tab pos="2693553" algn="l"/>
                <a:tab pos="3157506" algn="l"/>
                <a:tab pos="3621460" algn="l"/>
                <a:tab pos="4085413" algn="l"/>
                <a:tab pos="4549367" algn="l"/>
                <a:tab pos="5013320" algn="l"/>
                <a:tab pos="5477274" algn="l"/>
                <a:tab pos="5941226" algn="l"/>
                <a:tab pos="6405180" algn="l"/>
                <a:tab pos="6869133" algn="l"/>
                <a:tab pos="7333087" algn="l"/>
                <a:tab pos="7797040" algn="l"/>
                <a:tab pos="8260994" algn="l"/>
                <a:tab pos="8724947" algn="l"/>
                <a:tab pos="9188901" algn="l"/>
                <a:tab pos="9652853" algn="l"/>
                <a:tab pos="9718430" algn="l"/>
              </a:tabLst>
              <a:defRPr/>
            </a:pPr>
            <a:endParaRPr lang="fr-FR" sz="1800" u="sng" dirty="0" smtClean="0">
              <a:solidFill>
                <a:srgbClr val="006C86"/>
              </a:solidFill>
              <a:latin typeface="Century Gothic" pitchFamily="32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5426" indent="-372147">
              <a:spcBef>
                <a:spcPts val="439"/>
              </a:spcBef>
              <a:tabLst>
                <a:tab pos="375426" algn="l"/>
                <a:tab pos="837740" algn="l"/>
                <a:tab pos="1301693" algn="l"/>
                <a:tab pos="1765646" algn="l"/>
                <a:tab pos="2229599" algn="l"/>
                <a:tab pos="2693553" algn="l"/>
                <a:tab pos="3157506" algn="l"/>
                <a:tab pos="3621460" algn="l"/>
                <a:tab pos="4085413" algn="l"/>
                <a:tab pos="4549367" algn="l"/>
                <a:tab pos="5013320" algn="l"/>
                <a:tab pos="5477274" algn="l"/>
                <a:tab pos="5941226" algn="l"/>
                <a:tab pos="6405180" algn="l"/>
                <a:tab pos="6869133" algn="l"/>
                <a:tab pos="7333087" algn="l"/>
                <a:tab pos="7797040" algn="l"/>
                <a:tab pos="8260994" algn="l"/>
                <a:tab pos="8724947" algn="l"/>
                <a:tab pos="9188901" algn="l"/>
                <a:tab pos="9652853" algn="l"/>
                <a:tab pos="9718430" algn="l"/>
              </a:tabLst>
              <a:defRPr/>
            </a:pPr>
            <a:endParaRPr lang="fr-FR" sz="1800" u="sng" dirty="0" smtClean="0">
              <a:solidFill>
                <a:srgbClr val="006C86"/>
              </a:solidFill>
              <a:latin typeface="Century Gothic" pitchFamily="32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sz="1800" u="sng" dirty="0" smtClean="0">
              <a:solidFill>
                <a:srgbClr val="006C86"/>
              </a:solidFill>
              <a:latin typeface="Century Gothic" pitchFamily="32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4861155"/>
            <a:ext cx="5679440" cy="4605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 bwMode="gray"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 bwMode="gray"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 userDrawn="1"/>
        </p:nvSpPr>
        <p:spPr bwMode="auto">
          <a:xfrm>
            <a:off x="787340" y="1543518"/>
            <a:ext cx="7642625" cy="4054614"/>
          </a:xfrm>
          <a:prstGeom prst="roundRect">
            <a:avLst>
              <a:gd name="adj" fmla="val 8173"/>
            </a:avLst>
          </a:prstGeom>
          <a:ln w="12700">
            <a:solidFill>
              <a:srgbClr val="FF9966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9937" tIns="39969" rIns="79937" bIns="39969"/>
          <a:lstStyle/>
          <a:p>
            <a:pPr defTabSz="870129" eaLnBrk="0" hangingPunct="0">
              <a:defRPr/>
            </a:pPr>
            <a:endParaRPr lang="fr-FR" sz="13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7011396" y="6597387"/>
            <a:ext cx="2132604" cy="2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196" tIns="44176" rIns="85196" bIns="44176"/>
          <a:lstStyle>
            <a:lvl1pPr algn="r" eaLnBrk="1" hangingPunct="1">
              <a:buFontTx/>
              <a:buBlip>
                <a:blip r:embed="rId2"/>
              </a:buBlip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buClr>
                <a:srgbClr val="FF6600"/>
              </a:buClr>
              <a:buFont typeface="Arial Narrow" pitchFamily="34" charset="0"/>
              <a:buChar char="■"/>
              <a:defRPr/>
            </a:pPr>
            <a:r>
              <a:rPr lang="fr-F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fld id="{D612FF8A-AD1A-4984-B5FC-D9CBBABB28B9}" type="slidenum">
              <a:rPr lang="fr-FR" sz="90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buClr>
                  <a:srgbClr val="FF6600"/>
                </a:buClr>
                <a:buFont typeface="Arial Narrow" pitchFamily="34" charset="0"/>
                <a:buChar char="■"/>
                <a:defRPr/>
              </a:pPr>
              <a:t>‹#›</a:t>
            </a:fld>
            <a:endParaRPr lang="fr-FR" sz="90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1939843" y="2308077"/>
            <a:ext cx="5496445" cy="568741"/>
          </a:xfrm>
          <a:prstGeom prst="rect">
            <a:avLst/>
          </a:prstGeom>
        </p:spPr>
        <p:txBody>
          <a:bodyPr vert="horz" lIns="80147" tIns="40074" rIns="80147" bIns="40074" rtlCol="0">
            <a:normAutofit/>
          </a:bodyPr>
          <a:lstStyle>
            <a:lvl1pPr marL="330290" marR="0" indent="-330290" algn="l" defTabSz="8451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 lang="fr-FR" sz="1800" b="0" kern="0" dirty="0" smtClean="0">
                <a:solidFill>
                  <a:srgbClr val="EE8E00"/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endParaRPr lang="fr-FR" dirty="0" smtClean="0"/>
          </a:p>
        </p:txBody>
      </p:sp>
      <p:sp>
        <p:nvSpPr>
          <p:cNvPr id="14" name="Espace réservé du texte 2"/>
          <p:cNvSpPr>
            <a:spLocks noGrp="1"/>
          </p:cNvSpPr>
          <p:nvPr>
            <p:ph idx="11"/>
          </p:nvPr>
        </p:nvSpPr>
        <p:spPr>
          <a:xfrm>
            <a:off x="1931698" y="2869619"/>
            <a:ext cx="5496445" cy="2417506"/>
          </a:xfrm>
          <a:prstGeom prst="rect">
            <a:avLst/>
          </a:prstGeom>
        </p:spPr>
        <p:txBody>
          <a:bodyPr vert="horz" lIns="80147" tIns="40074" rIns="80147" bIns="40074" rtlCol="0">
            <a:normAutofit/>
          </a:bodyPr>
          <a:lstStyle>
            <a:lvl1pPr marL="330290" marR="0" indent="-330290" algn="l" defTabSz="85872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104"/>
              </a:spcAft>
              <a:buClrTx/>
              <a:buSzPct val="120000"/>
              <a:buFontTx/>
              <a:buBlip>
                <a:blip r:embed="rId3"/>
              </a:buBlip>
              <a:tabLst/>
              <a:defRPr lang="fr-FR" sz="1800" b="0" kern="0">
                <a:solidFill>
                  <a:schemeClr val="bg1">
                    <a:lumMod val="50000"/>
                  </a:schemeClr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054335" y="6503798"/>
            <a:ext cx="3054335" cy="344124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523095" y="1252669"/>
            <a:ext cx="6116815" cy="562981"/>
          </a:xfrm>
          <a:prstGeom prst="rect">
            <a:avLst/>
          </a:prstGeom>
        </p:spPr>
        <p:txBody>
          <a:bodyPr/>
          <a:lstStyle>
            <a:lvl1pPr algn="ctr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A0701655-DB86-4BDD-ACDB-98A835538BBF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 bwMode="gray"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69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14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1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9.jpe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14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15.png"/><Relationship Id="rId5" Type="http://schemas.openxmlformats.org/officeDocument/2006/relationships/image" Target="../media/image30.png"/><Relationship Id="rId1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32.jpe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12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384376" y="2071312"/>
            <a:ext cx="5652120" cy="1645720"/>
          </a:xfrm>
        </p:spPr>
        <p:txBody>
          <a:bodyPr/>
          <a:lstStyle/>
          <a:p>
            <a:pPr algn="ctr"/>
            <a:r>
              <a:rPr lang="en-US" dirty="0" smtClean="0"/>
              <a:t>MID: A </a:t>
            </a:r>
            <a:r>
              <a:rPr lang="en-US" dirty="0" err="1" smtClean="0"/>
              <a:t>MetaCASE</a:t>
            </a:r>
            <a:r>
              <a:rPr lang="en-US" dirty="0" smtClean="0"/>
              <a:t> Tool for a Better Reuse of Visual Notations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851920" y="3861048"/>
            <a:ext cx="4896544" cy="1224136"/>
          </a:xfrm>
        </p:spPr>
        <p:txBody>
          <a:bodyPr/>
          <a:lstStyle/>
          <a:p>
            <a:pPr algn="ctr"/>
            <a:r>
              <a:rPr lang="fr-FR" sz="1400" dirty="0" smtClean="0">
                <a:latin typeface="Tw Cen MT" pitchFamily="34" charset="0"/>
              </a:rPr>
              <a:t>Amine El </a:t>
            </a:r>
            <a:r>
              <a:rPr lang="fr-FR" sz="1400" dirty="0" err="1" smtClean="0">
                <a:latin typeface="Tw Cen MT" pitchFamily="34" charset="0"/>
              </a:rPr>
              <a:t>Kouhen</a:t>
            </a:r>
            <a:r>
              <a:rPr lang="fr-FR" sz="1400" dirty="0" smtClean="0">
                <a:latin typeface="Tw Cen MT" pitchFamily="34" charset="0"/>
              </a:rPr>
              <a:t>, </a:t>
            </a:r>
            <a:r>
              <a:rPr lang="fr-FR" sz="1400" dirty="0" err="1" smtClean="0">
                <a:latin typeface="Tw Cen MT" pitchFamily="34" charset="0"/>
              </a:rPr>
              <a:t>Abdelouahed</a:t>
            </a:r>
            <a:r>
              <a:rPr lang="fr-FR" sz="1400" dirty="0" smtClean="0">
                <a:latin typeface="Tw Cen MT" pitchFamily="34" charset="0"/>
              </a:rPr>
              <a:t> </a:t>
            </a:r>
            <a:r>
              <a:rPr lang="fr-FR" sz="1400" dirty="0" err="1" smtClean="0">
                <a:latin typeface="Tw Cen MT" pitchFamily="34" charset="0"/>
              </a:rPr>
              <a:t>Gherbi</a:t>
            </a:r>
            <a:r>
              <a:rPr lang="fr-FR" sz="1400" dirty="0" smtClean="0">
                <a:latin typeface="Tw Cen MT" pitchFamily="34" charset="0"/>
              </a:rPr>
              <a:t>, Cédric Dumoulin, Pierre Boulet, Sébastien Gérard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>
          <a:xfrm>
            <a:off x="5040120" y="6305192"/>
            <a:ext cx="2412200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Sam 2014 - </a:t>
            </a:r>
            <a:fld id="{543FF7CE-97EC-4586-B3DF-51FAF4B33A99}" type="datetime4">
              <a:rPr lang="fr-FR" b="1" smtClean="0">
                <a:solidFill>
                  <a:schemeClr val="tx1"/>
                </a:solidFill>
              </a:rPr>
              <a:pPr/>
              <a:t>15 octobre 2014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2" name="Picture 5" descr="http://www.lifl.fr/digitalAssets/0/355_logo-lif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43615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1914073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State of the ART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algn="r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State of the art (1)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1"/>
          </p:nvPr>
        </p:nvSpPr>
        <p:spPr>
          <a:xfrm>
            <a:off x="755576" y="1052736"/>
            <a:ext cx="7632849" cy="4320481"/>
          </a:xfrm>
        </p:spPr>
        <p:txBody>
          <a:bodyPr/>
          <a:lstStyle/>
          <a:p>
            <a:pPr>
              <a:buNone/>
              <a:defRPr/>
            </a:pPr>
            <a:r>
              <a:rPr lang="fr-FR" sz="2500" dirty="0" err="1" smtClean="0"/>
              <a:t>MetaCASE</a:t>
            </a:r>
            <a:r>
              <a:rPr lang="fr-FR" sz="2500" dirty="0" smtClean="0"/>
              <a:t> Environnements :</a:t>
            </a:r>
          </a:p>
          <a:p>
            <a:pPr>
              <a:buNone/>
              <a:defRPr/>
            </a:pPr>
            <a:endParaRPr lang="fr-FR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6" descr="http://www.crea.net.in/images/logo/ibm-rat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760" y="3559306"/>
            <a:ext cx="1896402" cy="11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http://www.soluta.net/img/Magicdraw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295" y="3688893"/>
            <a:ext cx="1893688" cy="5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http://www2.cs.unibw.de/tools/DiaGenDiaMeta/img/DiaGen-DiaMeta-hoch-5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1540" y="3040960"/>
            <a:ext cx="2670168" cy="6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http://www.umlet.com/umlet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8810" y="3300133"/>
            <a:ext cx="1262458" cy="98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http://atom3.cs.mcgill.ca/images/AToM3_logo_mic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1423" y="4338265"/>
            <a:ext cx="1278748" cy="56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 descr="http://v3d2.tu-bs.de/CGV/People/people/schimmer/vpapp/visual-paradigm-large-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5898" y="3429720"/>
            <a:ext cx="2307720" cy="41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http://argouml-stats.tigris.org/documentation/defaulthtml/cookbook/images/argologo200x190_on_fffff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0245" y="3884713"/>
            <a:ext cx="1157933" cy="11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5" descr="http://edw2010.wilshireconferences.com/uploads/ConfSiteAssets/38/image/PowerDesigner_200p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2508" y="2845142"/>
            <a:ext cx="1445719" cy="6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http://www.metacase.com/images/metaedi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05459" y="4208679"/>
            <a:ext cx="3020398" cy="64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44372" y="2846581"/>
            <a:ext cx="2176044" cy="7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7" descr="dia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3933" y="2133856"/>
            <a:ext cx="2208623" cy="84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5871" y="4100690"/>
            <a:ext cx="1523095" cy="7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" descr="http://www.aip-primeca.net/Portals/1/logo_objecteering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85539" y="2382950"/>
            <a:ext cx="1398207" cy="51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algn="r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State of the art (2)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1"/>
          </p:nvPr>
        </p:nvSpPr>
        <p:spPr>
          <a:xfrm>
            <a:off x="761548" y="1052736"/>
            <a:ext cx="7730861" cy="519209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500" dirty="0" smtClean="0"/>
              <a:t>Evaluated tools Classification :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Code-based specification 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MetaDescription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-based specification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Specification based on graph grammar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Graphical drawer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Tools based on UML profiles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Tools based on DSLs</a:t>
            </a:r>
          </a:p>
        </p:txBody>
      </p:sp>
      <p:pic>
        <p:nvPicPr>
          <p:cNvPr id="20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88" y="1734756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6302" y="1738908"/>
            <a:ext cx="5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 descr="http://www.metacase.com/images/metaedit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2296" y="2282362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276872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7" descr="http://atom3.cs.mcgill.ca/images/AToM3_logo_micro.gif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8534" y="2858062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2852936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7" descr="dialogo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3454400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 descr="http://www.connectingup.org/donations/sites/default/files/images/Visio-2013.pn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66479" y="3441700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 descr="http://www.soluta.net/img/Magicdraw_Logo.gif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168" y="3999916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 descr="http://www.crea.net.in/images/logo/ibm-rational.jp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28184" y="4005064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5" descr="http://edw2010.wilshireconferences.com/uploads/ConfSiteAssets/38/image/PowerDesigner_200px.jpg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27316" y="4619854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4606568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3" descr="http://www.aip-primeca.net/Portals/1/logo_objecteering.gif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7996" y="4618548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 descr="C:\Users\Amine\Pictures\Papyrus.gif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64288" y="4005064"/>
            <a:ext cx="9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algn="r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State of the art (3)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1"/>
          </p:nvPr>
        </p:nvSpPr>
        <p:spPr>
          <a:xfrm>
            <a:off x="761548" y="1052736"/>
            <a:ext cx="7730861" cy="5192095"/>
          </a:xfrm>
        </p:spPr>
        <p:txBody>
          <a:bodyPr/>
          <a:lstStyle/>
          <a:p>
            <a:pPr>
              <a:buNone/>
              <a:defRPr/>
            </a:pPr>
            <a:r>
              <a:rPr lang="en-US" sz="2500" dirty="0" smtClean="0"/>
              <a:t>Evaluation Results :</a:t>
            </a:r>
            <a:endParaRPr lang="en-US" sz="7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526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Specification method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smtClean="0"/>
              <a:t>often cumbersome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>
              <a:spcAft>
                <a:spcPts val="526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Graphical expressiveness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ym typeface="Wingdings" pitchFamily="2" charset="2"/>
              </a:rPr>
              <a:t>  limited capability (pictures, UML CS reuse).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>
              <a:spcAft>
                <a:spcPts val="526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Reusability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ym typeface="Wingdings" pitchFamily="2" charset="2"/>
              </a:rPr>
              <a:t>  Reuse by copy: consistency and maintenance problems.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>
              <a:spcAft>
                <a:spcPts val="526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Separation of Concerns 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ym typeface="Wingdings" pitchFamily="2" charset="2"/>
              </a:rPr>
              <a:t>  Mixing the form and the content. </a:t>
            </a:r>
          </a:p>
          <a:p>
            <a:pPr>
              <a:buFontTx/>
              <a:buNone/>
              <a:defRPr/>
            </a:pP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419872" y="1949598"/>
            <a:ext cx="5616624" cy="4719761"/>
          </a:xfrm>
        </p:spPr>
        <p:txBody>
          <a:bodyPr/>
          <a:lstStyle/>
          <a:p>
            <a:r>
              <a:rPr lang="en-US" dirty="0" smtClean="0"/>
              <a:t>Proposal</a:t>
            </a:r>
            <a:r>
              <a:rPr lang="fr-FR" dirty="0" smtClean="0"/>
              <a:t> : MID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err="1" smtClean="0"/>
              <a:t>M</a:t>
            </a:r>
            <a:r>
              <a:rPr lang="en-US" b="0" dirty="0" err="1" smtClean="0"/>
              <a:t>EtamodEls</a:t>
            </a:r>
            <a:r>
              <a:rPr lang="en-US" b="0" dirty="0" smtClean="0"/>
              <a:t> For USER </a:t>
            </a:r>
            <a:r>
              <a:rPr lang="en-US" dirty="0" smtClean="0"/>
              <a:t>I</a:t>
            </a:r>
            <a:r>
              <a:rPr lang="en-US" b="0" dirty="0" smtClean="0"/>
              <a:t>nterfaces and </a:t>
            </a:r>
            <a:r>
              <a:rPr lang="en-US" dirty="0" smtClean="0"/>
              <a:t>d</a:t>
            </a:r>
            <a:r>
              <a:rPr lang="en-US" b="0" dirty="0" smtClean="0"/>
              <a:t>iagrams</a:t>
            </a:r>
            <a:endParaRPr lang="en-US" b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algn="r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contributions positioning </a:t>
            </a:r>
          </a:p>
        </p:txBody>
      </p:sp>
      <p:pic>
        <p:nvPicPr>
          <p:cNvPr id="10" name="Image 9" descr="MetamodelingProces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3143" y="1570875"/>
            <a:ext cx="6100525" cy="399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899582" y="5822748"/>
            <a:ext cx="5992898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>
              <a:defRPr/>
            </a:pPr>
            <a:r>
              <a:rPr lang="fr-FR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J-M Jezequel, B. </a:t>
            </a:r>
            <a:r>
              <a:rPr lang="fr-FR" sz="1400" kern="0" dirty="0" err="1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Combemale</a:t>
            </a:r>
            <a:r>
              <a:rPr lang="fr-FR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, D. </a:t>
            </a:r>
            <a:r>
              <a:rPr lang="fr-FR" sz="1400" kern="0" dirty="0" err="1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Vojtisek</a:t>
            </a:r>
            <a:r>
              <a:rPr lang="fr-FR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, 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"</a:t>
            </a:r>
            <a:r>
              <a:rPr lang="fr-FR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Ingénierie Dirigée par les Modèles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"</a:t>
            </a:r>
            <a:endParaRPr lang="fr-FR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031" y="2080582"/>
            <a:ext cx="750687" cy="5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Visual Languages</a:t>
            </a:r>
          </a:p>
        </p:txBody>
      </p:sp>
      <p:pic>
        <p:nvPicPr>
          <p:cNvPr id="7" name="Image 6" descr="visual_notatio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489" y="2234645"/>
            <a:ext cx="7558461" cy="26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91470" y="5760836"/>
            <a:ext cx="289818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D.L. Moody, "The Physics of Notations"</a:t>
            </a:r>
            <a:endParaRPr lang="fr-FR" sz="1400" kern="0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408" y="1052736"/>
            <a:ext cx="3291771" cy="455657"/>
          </a:xfrm>
          <a:prstGeom prst="rect">
            <a:avLst/>
          </a:prstGeom>
        </p:spPr>
        <p:txBody>
          <a:bodyPr wrap="none" lIns="70249" tIns="35125" rIns="70249" bIns="35125">
            <a:spAutoFit/>
          </a:bodyPr>
          <a:lstStyle/>
          <a:p>
            <a:pPr marL="289499" indent="-289499" defTabSz="752672" eaLnBrk="0" hangingPunct="0">
              <a:spcAft>
                <a:spcPts val="1844"/>
              </a:spcAft>
              <a:buSzPct val="120000"/>
              <a:defRPr/>
            </a:pPr>
            <a:r>
              <a:rPr lang="en-US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The nature of diagrams :</a:t>
            </a:r>
            <a:endParaRPr lang="en-US" sz="2000" kern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proposal Overview</a:t>
            </a:r>
          </a:p>
        </p:txBody>
      </p:sp>
      <p:pic>
        <p:nvPicPr>
          <p:cNvPr id="10" name="Picture 6" descr="C:\Users\Amine\Desktop\MyPapers\MIDArchitectur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9605" y="1988840"/>
            <a:ext cx="7261172" cy="268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colade ouvrante 6"/>
          <p:cNvSpPr/>
          <p:nvPr/>
        </p:nvSpPr>
        <p:spPr>
          <a:xfrm rot="16200000">
            <a:off x="3455876" y="2960949"/>
            <a:ext cx="360040" cy="388843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793008" y="51571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MID</a:t>
            </a:r>
            <a:endParaRPr lang="fr-FR" dirty="0"/>
          </a:p>
        </p:txBody>
      </p:sp>
      <p:pic>
        <p:nvPicPr>
          <p:cNvPr id="9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27186" y="1"/>
            <a:ext cx="6116815" cy="562981"/>
          </a:xfrm>
        </p:spPr>
        <p:txBody>
          <a:bodyPr/>
          <a:lstStyle/>
          <a:p>
            <a:pPr algn="r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Challenge (1)</a:t>
            </a:r>
          </a:p>
        </p:txBody>
      </p:sp>
      <p:pic>
        <p:nvPicPr>
          <p:cNvPr id="12" name="Picture 13" descr="http://t0.gstatic.com/images?q=tbn:ANd9GcSXSDt95tki1YC3T-waVBkRWi0aI4XoVTAT5gisD3_S5SxfbWbN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1156915" cy="14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>
            <a:cxnSpLocks noChangeShapeType="1"/>
            <a:stCxn id="12" idx="3"/>
            <a:endCxn id="28" idx="1"/>
          </p:cNvCxnSpPr>
          <p:nvPr/>
        </p:nvCxnSpPr>
        <p:spPr bwMode="auto">
          <a:xfrm flipV="1">
            <a:off x="3064619" y="2457763"/>
            <a:ext cx="1291357" cy="114384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Connecteur droit avec flèche 15"/>
          <p:cNvCxnSpPr>
            <a:cxnSpLocks noChangeShapeType="1"/>
            <a:stCxn id="12" idx="3"/>
            <a:endCxn id="29" idx="1"/>
          </p:cNvCxnSpPr>
          <p:nvPr/>
        </p:nvCxnSpPr>
        <p:spPr bwMode="auto">
          <a:xfrm>
            <a:off x="3064619" y="3601604"/>
            <a:ext cx="1291357" cy="1158674"/>
          </a:xfrm>
          <a:prstGeom prst="straightConnector1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sp>
        <p:nvSpPr>
          <p:cNvPr id="28" name="ZoneTexte 27"/>
          <p:cNvSpPr txBox="1"/>
          <p:nvPr/>
        </p:nvSpPr>
        <p:spPr>
          <a:xfrm>
            <a:off x="4355976" y="2134597"/>
            <a:ext cx="40324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Diagram editors specification through models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355976" y="4437112"/>
            <a:ext cx="4032448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Reusing diagrams elements specification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http://t0.gstatic.com/images?q=tbn:ANd9GcR6OrwN8CsqfBkk01zZ2EjqDhKJ7UjXQ-HnKChmi5ASOIh7CE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160" y="2924944"/>
            <a:ext cx="1048544" cy="148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MID : Component Concept</a:t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7" name="Image 6" descr="compon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532" y="1991311"/>
            <a:ext cx="7186511" cy="308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13" name="Titre 4"/>
          <p:cNvSpPr txBox="1">
            <a:spLocks/>
          </p:cNvSpPr>
          <p:nvPr/>
        </p:nvSpPr>
        <p:spPr bwMode="gray">
          <a:xfrm>
            <a:off x="1259632" y="168160"/>
            <a:ext cx="7884368" cy="6207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800" kern="0" cap="all" dirty="0" smtClean="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rPr>
              <a:t>Agenda</a:t>
            </a:r>
            <a:r>
              <a:rPr lang="en-US" sz="2800" kern="0" cap="all" dirty="0" smtClean="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rPr>
              <a:t/>
            </a:r>
            <a:br>
              <a:rPr lang="en-US" sz="2800" kern="0" cap="all" dirty="0" smtClean="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rPr>
            </a:br>
            <a:endParaRPr lang="en-US" sz="2800" kern="0" cap="all" dirty="0">
              <a:solidFill>
                <a:schemeClr val="bg1"/>
              </a:solidFill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232" y="2420888"/>
            <a:ext cx="8352928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374" indent="-457200" algn="just">
              <a:spcBef>
                <a:spcPts val="373"/>
              </a:spcBef>
              <a:buFont typeface="+mj-lt"/>
              <a:buAutoNum type="arabicPeriod"/>
              <a:tabLst>
                <a:tab pos="320064" algn="l"/>
                <a:tab pos="712490" algn="l"/>
                <a:tab pos="1106309" algn="l"/>
                <a:tab pos="1500126" algn="l"/>
                <a:tab pos="1893945" algn="l"/>
                <a:tab pos="2287762" algn="l"/>
                <a:tab pos="2681581" algn="l"/>
                <a:tab pos="3075398" algn="l"/>
                <a:tab pos="3469217" algn="l"/>
                <a:tab pos="3863034" algn="l"/>
                <a:tab pos="4256853" algn="l"/>
                <a:tab pos="4650670" algn="l"/>
                <a:tab pos="5044488" algn="l"/>
                <a:tab pos="5438306" algn="l"/>
                <a:tab pos="5832124" algn="l"/>
                <a:tab pos="6225942" algn="l"/>
                <a:tab pos="6619760" algn="l"/>
                <a:tab pos="7013578" algn="l"/>
                <a:tab pos="7407396" algn="l"/>
                <a:tab pos="7801214" algn="l"/>
                <a:tab pos="8195032" algn="l"/>
                <a:tab pos="8249303" algn="l"/>
              </a:tabLst>
              <a:defRPr/>
            </a:pPr>
            <a:r>
              <a:rPr lang="en-US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Context</a:t>
            </a:r>
          </a:p>
          <a:p>
            <a:pPr marL="461374" indent="-457200" algn="just">
              <a:spcBef>
                <a:spcPts val="373"/>
              </a:spcBef>
              <a:buFont typeface="+mj-lt"/>
              <a:buAutoNum type="arabicPeriod"/>
              <a:tabLst>
                <a:tab pos="320064" algn="l"/>
                <a:tab pos="712490" algn="l"/>
                <a:tab pos="1106309" algn="l"/>
                <a:tab pos="1500126" algn="l"/>
                <a:tab pos="1893945" algn="l"/>
                <a:tab pos="2287762" algn="l"/>
                <a:tab pos="2681581" algn="l"/>
                <a:tab pos="3075398" algn="l"/>
                <a:tab pos="3469217" algn="l"/>
                <a:tab pos="3863034" algn="l"/>
                <a:tab pos="4256853" algn="l"/>
                <a:tab pos="4650670" algn="l"/>
                <a:tab pos="5044488" algn="l"/>
                <a:tab pos="5438306" algn="l"/>
                <a:tab pos="5832124" algn="l"/>
                <a:tab pos="6225942" algn="l"/>
                <a:tab pos="6619760" algn="l"/>
                <a:tab pos="7013578" algn="l"/>
                <a:tab pos="7407396" algn="l"/>
                <a:tab pos="7801214" algn="l"/>
                <a:tab pos="8195032" algn="l"/>
                <a:tab pos="8249303" algn="l"/>
              </a:tabLst>
              <a:defRPr/>
            </a:pPr>
            <a:r>
              <a:rPr lang="en-US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Issues</a:t>
            </a:r>
          </a:p>
          <a:p>
            <a:pPr marL="461374" indent="-457200" algn="just">
              <a:spcBef>
                <a:spcPts val="373"/>
              </a:spcBef>
              <a:buFont typeface="+mj-lt"/>
              <a:buAutoNum type="arabicPeriod"/>
              <a:tabLst>
                <a:tab pos="320064" algn="l"/>
                <a:tab pos="712490" algn="l"/>
                <a:tab pos="1106309" algn="l"/>
                <a:tab pos="1500126" algn="l"/>
                <a:tab pos="1893945" algn="l"/>
                <a:tab pos="2287762" algn="l"/>
                <a:tab pos="2681581" algn="l"/>
                <a:tab pos="3075398" algn="l"/>
                <a:tab pos="3469217" algn="l"/>
                <a:tab pos="3863034" algn="l"/>
                <a:tab pos="4256853" algn="l"/>
                <a:tab pos="4650670" algn="l"/>
                <a:tab pos="5044488" algn="l"/>
                <a:tab pos="5438306" algn="l"/>
                <a:tab pos="5832124" algn="l"/>
                <a:tab pos="6225942" algn="l"/>
                <a:tab pos="6619760" algn="l"/>
                <a:tab pos="7013578" algn="l"/>
                <a:tab pos="7407396" algn="l"/>
                <a:tab pos="7801214" algn="l"/>
                <a:tab pos="8195032" algn="l"/>
                <a:tab pos="8249303" algn="l"/>
              </a:tabLst>
              <a:defRPr/>
            </a:pPr>
            <a:r>
              <a:rPr lang="en-US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Proposal</a:t>
            </a:r>
          </a:p>
          <a:p>
            <a:pPr marL="461374" indent="-457200" algn="just">
              <a:spcBef>
                <a:spcPts val="373"/>
              </a:spcBef>
              <a:buFont typeface="+mj-lt"/>
              <a:buAutoNum type="arabicPeriod"/>
              <a:tabLst>
                <a:tab pos="320064" algn="l"/>
                <a:tab pos="712490" algn="l"/>
                <a:tab pos="1106309" algn="l"/>
                <a:tab pos="1500126" algn="l"/>
                <a:tab pos="1893945" algn="l"/>
                <a:tab pos="2287762" algn="l"/>
                <a:tab pos="2681581" algn="l"/>
                <a:tab pos="3075398" algn="l"/>
                <a:tab pos="3469217" algn="l"/>
                <a:tab pos="3863034" algn="l"/>
                <a:tab pos="4256853" algn="l"/>
                <a:tab pos="4650670" algn="l"/>
                <a:tab pos="5044488" algn="l"/>
                <a:tab pos="5438306" algn="l"/>
                <a:tab pos="5832124" algn="l"/>
                <a:tab pos="6225942" algn="l"/>
                <a:tab pos="6619760" algn="l"/>
                <a:tab pos="7013578" algn="l"/>
                <a:tab pos="7407396" algn="l"/>
                <a:tab pos="7801214" algn="l"/>
                <a:tab pos="8195032" algn="l"/>
                <a:tab pos="8249303" algn="l"/>
              </a:tabLst>
              <a:defRPr/>
            </a:pPr>
            <a:r>
              <a:rPr lang="en-US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Evaluation</a:t>
            </a:r>
          </a:p>
          <a:p>
            <a:pPr marL="461374" indent="-457200" algn="just">
              <a:spcBef>
                <a:spcPts val="373"/>
              </a:spcBef>
              <a:buFont typeface="+mj-lt"/>
              <a:buAutoNum type="arabicPeriod"/>
              <a:tabLst>
                <a:tab pos="320064" algn="l"/>
                <a:tab pos="712490" algn="l"/>
                <a:tab pos="1106309" algn="l"/>
                <a:tab pos="1500126" algn="l"/>
                <a:tab pos="1893945" algn="l"/>
                <a:tab pos="2287762" algn="l"/>
                <a:tab pos="2681581" algn="l"/>
                <a:tab pos="3075398" algn="l"/>
                <a:tab pos="3469217" algn="l"/>
                <a:tab pos="3863034" algn="l"/>
                <a:tab pos="4256853" algn="l"/>
                <a:tab pos="4650670" algn="l"/>
                <a:tab pos="5044488" algn="l"/>
                <a:tab pos="5438306" algn="l"/>
                <a:tab pos="5832124" algn="l"/>
                <a:tab pos="6225942" algn="l"/>
                <a:tab pos="6619760" algn="l"/>
                <a:tab pos="7013578" algn="l"/>
                <a:tab pos="7407396" algn="l"/>
                <a:tab pos="7801214" algn="l"/>
                <a:tab pos="8195032" algn="l"/>
                <a:tab pos="8249303" algn="l"/>
              </a:tabLst>
              <a:defRPr/>
            </a:pPr>
            <a:r>
              <a:rPr lang="en-US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Conclusion</a:t>
            </a: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 bwMode="gray">
          <a:xfrm>
            <a:off x="2595830" y="6441884"/>
            <a:ext cx="3384376" cy="406037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 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ine\Desktop\captures\MIDArchitecture_lay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2167508"/>
            <a:ext cx="7313758" cy="2701652"/>
          </a:xfrm>
          <a:prstGeom prst="rect">
            <a:avLst/>
          </a:prstGeom>
          <a:noFill/>
        </p:spPr>
      </p:pic>
      <p:pic>
        <p:nvPicPr>
          <p:cNvPr id="8" name="Image 7" descr="DiagramClassific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48888" y="1700808"/>
            <a:ext cx="61629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243" y="3429000"/>
            <a:ext cx="10789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487933"/>
            <a:ext cx="831923" cy="66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694" y="5013176"/>
            <a:ext cx="131104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C:\Users\Amine\Desktop\captures\gram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8234" y="1556792"/>
            <a:ext cx="5457900" cy="242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MID : Visual Grammar</a:t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0926" y="5776673"/>
            <a:ext cx="7024315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P. </a:t>
            </a:r>
            <a:r>
              <a:rPr lang="en-US" sz="1400" kern="0" dirty="0" err="1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Bottoni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, A. </a:t>
            </a:r>
            <a:r>
              <a:rPr lang="en-US" sz="1400" kern="0" dirty="0" err="1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Grau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, "A Suite of </a:t>
            </a:r>
            <a:r>
              <a:rPr lang="en-US" sz="1400" kern="0" dirty="0" err="1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Metamodels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as a Basis for a Classification of Visual Languages" </a:t>
            </a:r>
            <a:endParaRPr lang="fr-FR" sz="1400" kern="0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15" name="Picture 9" descr="C:\Users\Amine\Desktop\captures\gram2.jpg"/>
          <p:cNvPicPr>
            <a:picLocks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522217" y="2361580"/>
            <a:ext cx="3261568" cy="28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C:\Users\Amine\Desktop\captures\gram3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403648" y="3981006"/>
            <a:ext cx="4474599" cy="161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ine\Desktop\captures\MIDArchitecture_laye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521" y="2276872"/>
            <a:ext cx="7354391" cy="2667000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MID : Visual vocabulary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14" name="Image 13" descr="visualVariable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855" y="2128097"/>
            <a:ext cx="6442610" cy="290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Users\Amine\Desktop\captures\compo_lay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441" y="1938037"/>
            <a:ext cx="7422713" cy="3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C:\Users\Amine\Desktop\captures\Sty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1109" y="2695397"/>
            <a:ext cx="5414996" cy="157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Users\Amine\Desktop\captures\styl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200089"/>
            <a:ext cx="7381049" cy="290273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055729" y="5776673"/>
            <a:ext cx="2583997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J. </a:t>
            </a:r>
            <a:r>
              <a:rPr lang="en-US" sz="1400" kern="0" dirty="0" err="1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Bertin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, "</a:t>
            </a:r>
            <a:r>
              <a:rPr lang="en-US" sz="1400" kern="0" dirty="0" err="1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Semiology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of Graphics"</a:t>
            </a:r>
            <a:endParaRPr lang="fr-FR" sz="1400" kern="0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1026" name="Picture 2" descr="C:\Users\Amine\Desktop\default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267744" y="3284984"/>
            <a:ext cx="4824536" cy="2241146"/>
          </a:xfrm>
          <a:prstGeom prst="rect">
            <a:avLst/>
          </a:prstGeom>
          <a:noFill/>
        </p:spPr>
      </p:pic>
      <p:pic>
        <p:nvPicPr>
          <p:cNvPr id="19" name="Picture 9" descr="C:\Users\Amine\Desktop\captures\style2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619672" y="1628800"/>
            <a:ext cx="5976664" cy="15841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0" name="Picture 11" descr="C:\Users\Amine\Desktop\captures\style2-layer1.jpg"/>
          <p:cNvPicPr>
            <a:picLocks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619672" y="1628800"/>
            <a:ext cx="5976664" cy="15841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1" name="Picture 6" descr="C:\Users\Amine\Desktop\default2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3212976"/>
            <a:ext cx="4968552" cy="2375347"/>
          </a:xfrm>
          <a:prstGeom prst="rect">
            <a:avLst/>
          </a:prstGeom>
          <a:noFill/>
        </p:spPr>
      </p:pic>
      <p:pic>
        <p:nvPicPr>
          <p:cNvPr id="22" name="Picture 13" descr="C:\Users\Amine\Desktop\captures\Style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1556792"/>
            <a:ext cx="6840760" cy="39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 descr="C:\Users\Amine\Desktop\captures\style2-layer2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619672" y="1606983"/>
            <a:ext cx="5976664" cy="167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C:\Users\Amine\Desktop\default3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736" y="3284984"/>
            <a:ext cx="4899432" cy="2285801"/>
          </a:xfrm>
          <a:prstGeom prst="rect">
            <a:avLst/>
          </a:prstGeom>
          <a:noFill/>
        </p:spPr>
      </p:pic>
      <p:pic>
        <p:nvPicPr>
          <p:cNvPr id="32" name="Picture 15" descr="C:\Users\Amine\Desktop\captures\Style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87624" y="2328720"/>
            <a:ext cx="6886618" cy="26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4378536" cy="245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/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fr-FR" kern="0" dirty="0" smtClean="0">
                <a:solidFill>
                  <a:schemeClr val="bg1"/>
                </a:solidFill>
              </a:rPr>
              <a:t/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fr-FR" kern="0" dirty="0" smtClean="0">
                <a:solidFill>
                  <a:schemeClr val="bg1"/>
                </a:solidFill>
              </a:rPr>
              <a:t/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fr-FR" kern="0" dirty="0" smtClean="0">
                <a:solidFill>
                  <a:schemeClr val="bg1"/>
                </a:solidFill>
              </a:rPr>
              <a:t/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fr-FR" kern="0" dirty="0" smtClean="0">
                <a:solidFill>
                  <a:schemeClr val="bg1"/>
                </a:solidFill>
              </a:rPr>
              <a:t>MID : Interactions</a:t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fr-FR" kern="0" dirty="0" smtClean="0">
                <a:solidFill>
                  <a:schemeClr val="bg1"/>
                </a:solidFill>
              </a:rPr>
              <a:t/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fr-FR" kern="0" dirty="0" smtClean="0">
                <a:solidFill>
                  <a:schemeClr val="bg1"/>
                </a:solidFill>
              </a:rPr>
              <a:t/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kern="0" dirty="0" smtClean="0">
              <a:solidFill>
                <a:schemeClr val="bg1"/>
              </a:solidFill>
            </a:endParaRPr>
          </a:p>
        </p:txBody>
      </p:sp>
      <p:pic>
        <p:nvPicPr>
          <p:cNvPr id="25" name="Picture 6" descr="C:\Users\Amine\Desktop\captures\compo_layer2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682" y="1988840"/>
            <a:ext cx="7185154" cy="302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C:\Users\Amine\Desktop\captures\ev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1876" y="2348880"/>
            <a:ext cx="5659344" cy="25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diagramcomponent_MM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0970" y="1700808"/>
            <a:ext cx="58613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MID : EDITORS Assembly</a:t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1412777"/>
            <a:ext cx="8208912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" name="Picture 2" descr="C:\Users\Amine\Desktop\captures\edit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700808"/>
            <a:ext cx="7776863" cy="4360159"/>
          </a:xfrm>
          <a:prstGeom prst="rect">
            <a:avLst/>
          </a:prstGeom>
          <a:noFill/>
        </p:spPr>
      </p:pic>
      <p:pic>
        <p:nvPicPr>
          <p:cNvPr id="11" name="Picture 2" descr="C:\Users\Amine\Desktop\captures\diagramEdito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19673" y="1772816"/>
            <a:ext cx="5997483" cy="397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2223914"/>
            <a:ext cx="72183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MID : Domain Binding</a:t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472" y="2780928"/>
            <a:ext cx="4495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diagramcomponent_MM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282" y="2276872"/>
            <a:ext cx="7519093" cy="230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MID : Editor tooling</a:t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8427" y="1042451"/>
            <a:ext cx="1062747" cy="465651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fr-FR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Palette</a:t>
            </a:r>
            <a:endParaRPr lang="fr-FR" sz="2500" kern="0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9" name="Picture 3" descr="C:\Users\Amine\Desktop\captures\pal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6630075" cy="306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00808"/>
            <a:ext cx="2592288" cy="196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333083"/>
            <a:ext cx="6696744" cy="253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eclipse-modeling-kepler-R\workspace\These_Amine\manuscrit\images\Chapitre7\propertyShe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4992" y="2060848"/>
            <a:ext cx="7390613" cy="27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27584" y="980728"/>
            <a:ext cx="2170423" cy="511818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fr-FR" sz="2800" kern="0" dirty="0" err="1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Property</a:t>
            </a:r>
            <a:r>
              <a:rPr lang="fr-FR" sz="28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</a:t>
            </a:r>
            <a:r>
              <a:rPr lang="fr-FR" sz="2800" kern="0" dirty="0" err="1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view</a:t>
            </a:r>
            <a:endParaRPr lang="fr-FR" sz="2800" dirty="0" smtClean="0"/>
          </a:p>
        </p:txBody>
      </p:sp>
      <p:pic>
        <p:nvPicPr>
          <p:cNvPr id="10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MID : Graphical Formalism</a:t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6849"/>
            <a:ext cx="9144000" cy="506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27186" y="1"/>
            <a:ext cx="6116815" cy="562981"/>
          </a:xfrm>
        </p:spPr>
        <p:txBody>
          <a:bodyPr/>
          <a:lstStyle/>
          <a:p>
            <a:pPr algn="r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ISSUE (2)</a:t>
            </a:r>
          </a:p>
        </p:txBody>
      </p:sp>
      <p:pic>
        <p:nvPicPr>
          <p:cNvPr id="12" name="Picture 13" descr="http://t0.gstatic.com/images?q=tbn:ANd9GcSXSDt95tki1YC3T-waVBkRWi0aI4XoVTAT5gisD3_S5SxfbWbN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1156915" cy="14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>
            <a:cxnSpLocks noChangeShapeType="1"/>
            <a:stCxn id="12" idx="3"/>
            <a:endCxn id="28" idx="1"/>
          </p:cNvCxnSpPr>
          <p:nvPr/>
        </p:nvCxnSpPr>
        <p:spPr bwMode="auto">
          <a:xfrm flipV="1">
            <a:off x="3064619" y="2457763"/>
            <a:ext cx="1291357" cy="1143841"/>
          </a:xfrm>
          <a:prstGeom prst="straightConnector1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6" name="Connecteur droit avec flèche 15"/>
          <p:cNvCxnSpPr>
            <a:cxnSpLocks noChangeShapeType="1"/>
            <a:stCxn id="12" idx="3"/>
            <a:endCxn id="29" idx="1"/>
          </p:cNvCxnSpPr>
          <p:nvPr/>
        </p:nvCxnSpPr>
        <p:spPr bwMode="auto">
          <a:xfrm>
            <a:off x="3064619" y="3601604"/>
            <a:ext cx="1291357" cy="115867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ZoneTexte 27"/>
          <p:cNvSpPr txBox="1"/>
          <p:nvPr/>
        </p:nvSpPr>
        <p:spPr>
          <a:xfrm>
            <a:off x="4355976" y="2134597"/>
            <a:ext cx="4032448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Diagram editors specification through models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55976" y="4437112"/>
            <a:ext cx="40324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Reusing diagrams elements specification</a:t>
            </a:r>
            <a:endParaRPr lang="fr-FR" dirty="0" smtClean="0">
              <a:solidFill>
                <a:srgbClr val="C00000"/>
              </a:solidFill>
            </a:endParaRPr>
          </a:p>
        </p:txBody>
      </p:sp>
      <p:pic>
        <p:nvPicPr>
          <p:cNvPr id="10" name="Picture 10" descr="http://t0.gstatic.com/images?q=tbn:ANd9GcR6OrwN8CsqfBkk01zZ2EjqDhKJ7UjXQ-HnKChmi5ASOIh7CE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160" y="2924944"/>
            <a:ext cx="1048544" cy="148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Reusability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9394" name="AutoShape 2" descr="data:image/jpeg;base64,/9j/4AAQSkZJRgABAQAAAQABAAD/2wCEAAkGBxASEBQPEBIQEBAPFQ8PDxAPEA8PFA8QFRQWFxQVFBcYHCggGBolGxUUITEhJSkrLi4uFx8zODMsNygtLisBCgoKDg0OGhAQGiwkICQsLCwsLCwsLCwsLCwsLCwsLCwsLCwsLCwsLCwsLCwsLCwsLCwsLCwsLCwsLCwsLCwsLP/AABEIAMIBAwMBEQACEQEDEQH/xAAcAAEAAgMBAQEAAAAAAAAAAAAABAUCAwYBBwj/xAA5EAACAQMCBAMGBQIFBQAAAAAAAQIDBBEhMQUSQVFhcYEGBxMiMpFCUqGxwRRyI2KCotEVJGOD8f/EABoBAQADAQEBAAAAAAAAAAAAAAABAgQDBQb/xAAvEQEAAgIBAwIDCAIDAQAAAAAAAQIDESEEEjEFUUFhkRMicYGhseHwMtEUIzMV/9oADAMBAAIRAxEAPwD7gAAAAAAAAAAAAAAAAAAAAAAAAAAAAAAAAAAAAAAAAAAAAAAAAAAAAAAAAAAAAAAAAAAAAAAAAAAAAAAAAAAAAAAAAAACs4x7QWtqv+4qxg3qoaznJeEI5ePHY74emy5v8I3+31UvkrTzLmp+9CzTwqV1JfmUaKz5JzybY9Jza8x+v+nH/lV9pdbwriNK4owr0XzU6ibTaw008NNdGmmvQ8/LitivNLeYd62i0bhD9oPaS2s45rT+drMKMMSqT8l0Xi8I6dP0uTPP3Y49/grky1p5fP4+8+6+I5fBouk38tPM1KK/v6v/AEnr/wDycfbrunfv/H8sv/Ktvw6ThXvIsqmI1lUtpPGs1zwz/dHX1aRiy+l5q815/d2r1NJ88Oxp1IyipRalGSUoyi01KLWU0+qPOmJidS0MiAAAAAAAAAAAAAAAAAAAAAAAAAAAAB5LbTR9GB+bLm8bqSdWUpVJNuc5PLlLq2z7Ct6xGojUPK7ZnlkjoqmWXFbminGjXrUoy1cadScE33wnv4nO+HHed2rE/jC0XtHiUarUlKTlJylKWspSblKT7tvVnSIiI1CrBgVdxcSUmm2vDYzTe29S6xWNP0xwGOLW3XajQX2pxPmM07yWn5y9Cv8AjDLivFKFtT+LcTVOGVFNqTzJ5wkkm29Ht2YxYb5bdtI3Ja8VjcveGcUoXEOehUhVitG4vWL7SW8X4MZMV8U6vGitotzEpZzWAAAAAAAAAAAAAAAAAAAAAAAAABwPFfebSg3ChQnUlFuPNVapRyuyWW/0PWw+lWtETa0RHy5Zb9TEcRD5XVpxlN1GlmTcvBZedD3K46wxzaZZYLqgSAAMKlKMliST8yJrE+SJmHYWfvEvqcI00reaglGLnSnnCWF9M0v0PPt6XgtO+fr/AA7x1N49lRx/2jubxx+PKPLDLhTpx5IRb3eNW35tmjB0uPBvsj83O+S1/KBZXtWhNVaNSVKcdpxeNOz6NeD0O2SlL11eNx81azMTuH1n2C9sZXvNRqwSrUoqbqQ+iccpbfhlrtqvLY+b6zpqYp3jncT+jfhyzfiYdgYXcAAAAAAAAAAAAAAAAAAAAAAAabq7p0o89WcKcFvKpKMIr1eg8FYm06iNvzx7S3Cp3dxDdxrV1jwVSWNT6HBnmtY17QwWpuZVtfiUVFtZ5umVsardTXt48ucY52p53Lby235swWyzPl3iumyjeyjtJ+W6+xame1fEomkSuLG9VTR6SWvg0b8OeMnHxcL07Us0KAADGecPG/Qrfu193yR80GfP+JM83JGWebRLrGvg+l+5Knmd1PtG3gvV1G/2R5nVzuIj8WjB5l9VMLUAAAAAAAAAAAAAAAAAAAAAicTvlQo1a8lKUaNOpVcY45pKEXJpZ66CeI2tjp33isfGdPifHPezfVsxt1TtYf5cVanrKSx9ooxW6i0+OH02D0fBXm890/SP7+bhOI3tavLnr1alaf5qs5TfplnLumfLfGGlI1WIj8EZynpLLl0abyej0vWTj4t4eD1/pnfM3x+fb3/kr1sx0znthnqX6nH2b7oeFXpc3d29k7/BHVKXU8u3V3meJe1j9MpEfejcrGw4U5x5viJb5io8zXnqex0PT3zY4vN45+GuXjddOPDknHWs7j58e/8AeVxZ2Maeqy29G328D2MWCuPx5eba82SjsojV7uMdN3+xnyZ614jletJl5b3qlLlaw+hGLqIvOpTamuUo0ubxspfJWkbtKXZe7rjkLN1I1ItwuJxm6kd6aUcJOPVZcnp32Z8V13qdJ6iY1qImef4aseSKxqX1i3uYTipwkpQlrGUXlMvWYtG6zuGmJ34bkyVtoU+MWyfK61JNaNc8dH49jPPVYYnU3j6q/a090ulUjJc0WpRezi00/VHaLRaNxK8TE+GZKQAAAAAAAAAAAAAHNXnt3w2nWVvK4i6jkoP4cZ1Ixk3jEpxXKtfHTqc5y0idbba+ndTanfFePp+joZSO0Qwol7BTpzpvapGcH5STX8lu3cJrbUxL8qU4SjLXplNdmeXPHl9hXd51VswcXoTAi0TpS1Ilk0i/c5zRomx3KWpDdZVvlyns5LtqmfSdBMxhr+f7vifUprfqbTH91GlnRvpdfm89GepTqbR55edOOGyvd5WFp3Iy9TuNRwrFPdV1qmpitd2iGNOp8yFLExwuKdV43Z2+3v7uM1hlznC95nmU6XnDZxlCMovKaWGvDRnw/U7+0tv3ktGuHRcH4pWt3mlLCf1QesZea/lanLF1GTDO6T+XwRW818Oln7ZycGlSSm01zc+Um1vjGfQ229Vma6ivP4us9Rx4cwkeOypFpd1KUualOUH/AJXv5rZ+p0x5L453SdLVtNZ3Du/ZnjUriMlNJVKfLlx2knnDx0ejPe6Hq5zxMWjmG7Dl745XZuaAAAAAAAAAAArPaHjtCyou4uJOMM8sVFc0pzabUYrvhPw0K3vFY3Lv0/T3z37KeXw/2x94d1e81KDdvbPK+FB/NUj/AOWXX+1YXnuYMme1+I8Pquj9LxYNWtzb39vwccji9N9Jsfe9cRgo1renVmlh1I1JUubxa5Xr5fobK9ZMRzDwcnoNJtul5iPbW/8ASFxX3qXtRONGFK2T/El8Wa8nLT/aRbrLz44dMPoeCvN5m36R/fzcLOTbcnq5Nyb7t6tmbb2K1isahjgJeMIeYCswwlEmJUtVhGljVaPw6mzB1V8fieHj9X6bizTuY1PvDZCtJbrPkepi9RpP+XDws3pGan+H3v3SnXXJzPbU0WvFuY8PLtS1bdsxqXlDh9Sp80swi9l+J+L7HldR6hFZ7cf1TuIYXVjKlKM8N0/xPflfTPgW6TrftJ7bTybiYS43Ucbr7nq7c+1so0a1bSkmoverJNRS8Pzen6GDquuxYY5nc+0J4jy6nhVhGlTjSjnEFjL3bby2/Nts+Ty5JvabS52tudrSnE4TLnLfFFEMkENVyp4+T17lq9vxTGnce7+i1bzqPec8a9opfy2e76bSIxzb3n9mzp41Ey6lM9FpiXpCQJAAAAAAAMgcn7zbP4vDK+PqoqNxH/1yTl/t5jnmrukt3p2Ts6ivz4+v8vgE6afh5GDtiX1cZJq0VIYKTGmil4vHDEhcAAAMZzSLxuXO+StfLFVMiYZrdRPwYyqYJiqK9RO+WxFd6aZrEsKlTt9y8Ttgz5Yjiv1b+B8kp5qJyjB/KunM29WurWhp6nLeMNaVnzD4zrP/AFtMe7tLSnTn9LT8Nn9jxbTaPLBO4S42aOfer3PY8Mp5zyQz35Y5JnPfWtz9TulJjbpHObK7bIUykybbYxI2hmkQh7nG+gHqa6a+RA3W1zUpvmpzlB94trPn3L0yXpO6zMJi0x4dFwb2kuJVIUpqFTmajzY5JJN6t40/Q9PpfUM1rxS0RO/yn+/k0Uz23ES7JM9tsiXpC4AAAAAADXKRaIHPe2nGqNrZ1J105xqJ0FTjjNSU01yrO2mW32TK5bxSu5a+i6e+bNFaca537afnP4zPK7pfafYV+LFtsiZmXStYrGoeYIS9wAwBjPOHgmPKl5mKzMI7wdHlTdhKoWirna7CVRPqTFVIyJlP6Ucp8t3fM08o9zJJZ2OlI2wZ7ahZ2tKqqcHySaxlpbr03LZstLarE+HzmfHa1psm296u+Guj0aZltjY5q6Tgd1WlLllGTp4fzyTWO2H18jFmrWI3HlwvEQvcGbbiYIHqiB7ggRby75flW/V9jpSm+VojaslXbbecneKr6aXctPKbT7ot27Tpe2NzzxX5uv8AyjLempcrRp1PsrQ/xlL8qcvXZfuej6bj/wC3fs6YI3Z2sWe83QzRC8PSFgAAAAYyZMDTOReEuM953D1XsJ/moyhWi+2Hyy/2ykceor3Uej6Xm+z6iPnw+FTg4vD0PM0+xrMW5Y5CWr43zY6FoqyZcvOoFUxJp7CapxZfdtyUaoegYOmn0G5hxvixz/lCz4dwak4qXLzN65l83Xpk5ZOotvW3hZscReYhuvvZ+MoPkhFTw+VpJfN09CMfVTW0bnhwtXjhz9FT0p8k/iLT4fLLmz5Gu0Rve417tePqI+yjfl0PBvZmWVVuFme8ae6h4vu/2Mebq41208e7JeZvO5dF/RpLYx9+2a9UzhlCnq1GPxE8OWFzJdMPsVyWt+Tw+umftNfBYYOTE9wBqqXEIvDkk+2rLRWZ8J1LbCSaynld0VnhDLAFfxCwcnzR36rb7HXHkiOJWrbSqr21SKy4Swt3jKXqjTW1Z8S6RMSralXU66X06bgMflyZMn+Tjfy732ZhhSl3aS9P/v6Hr+nU1Wbe7tgjjbpacj02puiQtDIhcAAAPGBrmy0JRa0iyVXxOmqlOdN7VIyg/KSaItG40vjtNbRaPg+B3lNxk4vdNprxW55VofZ47bjcINSOjKrzKsb+Y6R4ZLzy2Vd89xJSW6jLoc5baX1HLckU2mck/AIcpl1Ps3iVJLdxck/DVtGLqOLPK6if+yXRUbZdjHNnDaRG2Kdw9/px3KWlor0tDpWzhZy3AL+bdRTbVWNWrFp9FzaLyxg9HPjrER2+NQ8HqYmbzt09G8T+peqMU09mSat0rmKWSnbKNS4y44tF1JNtZbemdtT0q4ZisNMU4WfDL5rWL06ro/M45cfu52q6K3rqa00fVGO1dOMxpuKoYVZ4i5dk39kdMdO60R7ytEbnTj72x0U4ZwsKUd8eK8D2smOKxuGyY06zgFvmMVt3fZHn48U5smoZu2bW07uwwkktEtEe/SsViIhsiNcLegzqvCTELQzIXAAADxgaqheEoVdkpVlzIhaHx72ysnTuZvGI1G6kH0edZfZt/oefmrqz6joMsXxR7xw5uZwbpQY20p1FCKzJt+Xi34Hakb4ed1GTs5nwsp8KcVq1J9sNfZnScUsteurvUxpqSSTWMfocLxxL0sVtzEtMppHGId7WiC1o1az5aMHPo5bRj5yehNprSN3nTLk6mI4jl23svwGVDmnOXPUq8vNjKjFRzhLvu9Tzeq6mMmoiOIeffdrTafi6enTMEyq3xgV2jY6Y2rLVUolospMKLivs+qkvi038OsvxJZU0uk1/O/nsbMPVdsdtuY/vhiz9PF1aqtalpWpyWPxwTnB+OVt64NGqX5pLy8nT3r8CtxPmi1SjOpPHyxhFtt/x6iMWp+9Ooc64bTPht4PwJwoxhUSc2s1Oqc5ateO+PQpm6mLXma+Pg9OMXCLecGqUX8Sgm47ypfzD/j7djpTqK5Pu3+v+3DLg34SuGXqnhxev7Mrkx9vEsFq68uiyZXFqu9YNd8I1dHXuyw6Yo3ZotrVnt6a1/wAMoY2WC1KxXxBEadJZnWFltQLQtCZAleGRCwAAAeMDVULJQa5K0Kq6C0Od41Y060XCpHmW66NPun0ZzvWLRqXfDmvit3Ulwt77KYfyVXy9pQ5mvVNfsZp6f2l6tfVePvU5+U/xLC14VCjlrMpy0cnpp2S6I60pFWLqOptmnniGuvSLM6rvLfdpa4fqcslN8t3RdR2z2W8fD5Og4d7G0UozqOVdtKS5tI6r8q/nJ4GTrr77Y4abZJvzMuit7CMUkkkloklhIxWyTPMqpsKGDlNlLN8aZXarNRI2hlykbQ8cCdo0x+GTtWa7efBQ7pc5o8dBE90o7GH9Oie5btYytl1Ji6k49qDinDadK4o1IaTrTcZxW0lGDlzPx0S9Tdhy2vS1Z8RDzuvwxSnd8VhzFHkNtOnzHq9DgtWZvaNNGKkxzKztbQ9KId1tbW2C+krS2pEixoxLLwkxRK8MiEgAAB4wNc0WShV0StCtuYELQqbukJWhRXduyq0Sq61qyq20OrahG0C4tSsm3W8FlmjT8IxX2WP4PlesprLaPnLdivxCyUDDt27lPfX75nGLwlpp1NOPHxuXKZa4XT7v7l5pCNptrxHpLVd+q/5ON8Xsttaxw1lap7GdL3lI2jRyjZo5Rs0cpO0aR7muo4XV6+helO7lEo6rZOvbpCl43U/x6Mt/hxrPH+afKk/tGX3PQ6LBOSlte8fo8z1CJt21httnKb127HrYelpj58z7sFccVX1nbmuIdFvb0S0CxoUiRPpQJWhLpxLLQ2kLASAAABgYSRKUarElKDWphZX16ASr69qQnavrWZC20GtZlRX3Fn4ECXwfSPL+Vv8AV5PnfUqazTPvpqwzuq0uJfI8HlxH3ndx1Sr879T0a14UmWyNYiao23U6hWYTte8BqtqUXtHla9c5/Yx9RWImJXrK2wZljADADAQ1V7aM/qW2zWjRat5r4JjaPLh/5ZP/AFHSM3vCvapbi1c6uWvp+T7N5/c+k9Pp24Yn35eX1M7v+CzsrPBvhm0u7WgWhC0o0iwm0aZaBMpxJWhviiVoZELAAAAAAeMDXOJZKNUphKLVpBO0OrQCdotS2KyttEq2hWTaLUskc5lKsubZ05c8V/cu6MvU4Yz07fj8FqX7J2kuopU21qmtD5m1JpfU+W+J3G4cHfTmqkowWZN9dkj2enw99dz4Zsl+2eHttaXU5RjGUeaTwk4pL16nbJjwY6za2+HOt7zOodZZ+zskl8Wos9VTi0vRyf8AB4eTq67+5H1bIpPxXdtbRpx5YLC37tvuzJa82ncukRptKjCrUUVl7fuTETM8CF/1NdtPPU6/Y/NG0+nNNJrZ6o4zGuEvSB6BojbJyb7s+t6OOzBWPk8nNzeZTqFsbIcJhYUaJeFU6lTLo0l04Fk6b4RJWhsISBIAAAAAADxoDCUSUtM6ZKWidECPOgVmFttErcrJtpnbnOYTtEr2mUc9JUtfhtSLfw8YlvF7Z7oy9T0dM3M8T7r48s04VkOBNNyljL1ZemOKV7YRNu6dykULTlnF42aOHU13it+Er45+9C5Uj5iat+2RVLGpNJZeyJiNij4jdN/wuxrx00iZV8quh37VdrvgtxmHK+mxkzU52ttZZOGjZk6UryraUm2pn11K6iIeVblY0aR3hzlMp0y8KpVOBeBvhEsNiQWh6QkAAAAAAAAAeAeOJI1ygEtcqYS0ypFZg21SpFZhO2uVIrMG0epQK6SiVrcrMCtuaONTPnrvHaPlP7OlJ+9DFM+UeiyTIkQ+ISb06I6Y40TLnuJVFFZbwlu2zbirNp1EOdp0qVxWnJ8qbTezcZJP7muekyVjcw5xmrM6dR7PyzDPc8zqI1OneJ2ukzMl5Unj9kaukx9+WsfNyyzqsraxp6H1OnmrOlTOkKpVOB0hWW+ESw2pEpekJAAAAAAAAAAAAA8wBi4kpYuIGDpkaGuVMrpLTOkVmBHqUSspVl/bZTKTETGpTEqGNziXJP5ZbLO0vJ/wfN9T0F8XMcx/fLfjzVtxPlKizBp2QuITxlvRJZZ2xVmeIVmdOcnaSry5mnyL6U+viz6Dp8EYa8+WLJfvn5MrngacdjvFpU0s+BTUY8kniUdGno/NHhdbhtW8zrhtxXiYWlS6jHdrPRLVvyRlxdPkyzqsLWvWvmW6wtZ1JKc1hL6Y9vF+J9F0nR1wV97T8WDLlm8/J01tRwjZDknU4HSIVSIRLwhtSJHoSAAAAAAAAAAAAAAAAPAPGgMXEJYSgQNUqZSYSjVqGSkwnanv+ERmmmslUqZ8PrUvp+eP5ZbryZh6j0/Hl5rxP6fR1pntXieWuvw+dVpNOMdG0+rOfSdFOGZtfz8Fsubu4hPt+FJLY2zG3LaSuGrsT2m2FTgNOW8U/QvEKpFpwKnDaKXoWQtqNql0GkJcKReIQ3RiXiENqRZD0JAAAAAAAAAAAAAAAAAAAAAeNAYuJCWEqZWYGuVEr2p21ytV2HabYf0i7E6Q9/pUR2p29VuO02zVAntNs40h2oZqmTo22KJbSHuCR6AAAAAAAAAAAAAAAAAAAAAAAAAGAPMEaHnKNBykhykByge4JDAHo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6" name="AutoShape 4" descr="data:image/jpeg;base64,/9j/4AAQSkZJRgABAQAAAQABAAD/2wCEAAkGBxASEBQPEBIQEBAPFQ8PDxAPEA8PFA8QFRQWFxQVFBcYHCggGBolGxUUITEhJSkrLi4uFx8zODMsNygtLisBCgoKDg0OGhAQGiwkICQsLCwsLCwsLCwsLCwsLCwsLCwsLCwsLCwsLCwsLCwsLCwsLCwsLCwsLCwsLCwsLCwsLP/AABEIAMIBAwMBEQACEQEDEQH/xAAcAAEAAgMBAQEAAAAAAAAAAAAABAUCAwYBBwj/xAA5EAACAQMCBAMGBQIFBQAAAAAAAQIDBBEhMQUSQVFhcYEGBxMiMpFCUqGxwRRyI2KCotEVJGOD8f/EABoBAQADAQEBAAAAAAAAAAAAAAABAgQDBQb/xAAvEQEAAgIBAwIDCAIDAQAAAAAAAQIDESEEEjEFUUFhkRMicYGhseHwMtEUIzMV/9oADAMBAAIRAxEAPwD7gAAAAAAAAAAAAAAAAAAAAAAAAAAAAAAAAAAAAAAAAAAAAAAAAAAAAAAAAAAAAAAAAAAAAAAAAAAAAAAAAAAAAAAAAAACs4x7QWtqv+4qxg3qoaznJeEI5ePHY74emy5v8I3+31UvkrTzLmp+9CzTwqV1JfmUaKz5JzybY9Jza8x+v+nH/lV9pdbwriNK4owr0XzU6ibTaw008NNdGmmvQ8/LitivNLeYd62i0bhD9oPaS2s45rT+drMKMMSqT8l0Xi8I6dP0uTPP3Y49/grky1p5fP4+8+6+I5fBouk38tPM1KK/v6v/AEnr/wDycfbrunfv/H8sv/Ktvw6ThXvIsqmI1lUtpPGs1zwz/dHX1aRiy+l5q815/d2r1NJ88Oxp1IyipRalGSUoyi01KLWU0+qPOmJidS0MiAAAAAAAAAAAAAAAAAAAAAAAAAAAAB5LbTR9GB+bLm8bqSdWUpVJNuc5PLlLq2z7Ct6xGojUPK7ZnlkjoqmWXFbminGjXrUoy1cadScE33wnv4nO+HHed2rE/jC0XtHiUarUlKTlJylKWspSblKT7tvVnSIiI1CrBgVdxcSUmm2vDYzTe29S6xWNP0xwGOLW3XajQX2pxPmM07yWn5y9Cv8AjDLivFKFtT+LcTVOGVFNqTzJ5wkkm29Ht2YxYb5bdtI3Ja8VjcveGcUoXEOehUhVitG4vWL7SW8X4MZMV8U6vGitotzEpZzWAAAAAAAAAAAAAAAAAAAAAAAAABwPFfebSg3ChQnUlFuPNVapRyuyWW/0PWw+lWtETa0RHy5Zb9TEcRD5XVpxlN1GlmTcvBZedD3K46wxzaZZYLqgSAAMKlKMliST8yJrE+SJmHYWfvEvqcI00reaglGLnSnnCWF9M0v0PPt6XgtO+fr/AA7x1N49lRx/2jubxx+PKPLDLhTpx5IRb3eNW35tmjB0uPBvsj83O+S1/KBZXtWhNVaNSVKcdpxeNOz6NeD0O2SlL11eNx81azMTuH1n2C9sZXvNRqwSrUoqbqQ+iccpbfhlrtqvLY+b6zpqYp3jncT+jfhyzfiYdgYXcAAAAAAAAAAAAAAAAAAAAAAAabq7p0o89WcKcFvKpKMIr1eg8FYm06iNvzx7S3Cp3dxDdxrV1jwVSWNT6HBnmtY17QwWpuZVtfiUVFtZ5umVsardTXt48ucY52p53Lby235swWyzPl3iumyjeyjtJ+W6+xame1fEomkSuLG9VTR6SWvg0b8OeMnHxcL07Us0KAADGecPG/Qrfu193yR80GfP+JM83JGWebRLrGvg+l+5Knmd1PtG3gvV1G/2R5nVzuIj8WjB5l9VMLUAAAAAAAAAAAAAAAAAAAAAicTvlQo1a8lKUaNOpVcY45pKEXJpZ66CeI2tjp33isfGdPifHPezfVsxt1TtYf5cVanrKSx9ooxW6i0+OH02D0fBXm890/SP7+bhOI3tavLnr1alaf5qs5TfplnLumfLfGGlI1WIj8EZynpLLl0abyej0vWTj4t4eD1/pnfM3x+fb3/kr1sx0znthnqX6nH2b7oeFXpc3d29k7/BHVKXU8u3V3meJe1j9MpEfejcrGw4U5x5viJb5io8zXnqex0PT3zY4vN45+GuXjddOPDknHWs7j58e/8AeVxZ2Maeqy29G328D2MWCuPx5eba82SjsojV7uMdN3+xnyZ614jletJl5b3qlLlaw+hGLqIvOpTamuUo0ubxspfJWkbtKXZe7rjkLN1I1ItwuJxm6kd6aUcJOPVZcnp32Z8V13qdJ6iY1qImef4aseSKxqX1i3uYTipwkpQlrGUXlMvWYtG6zuGmJ34bkyVtoU+MWyfK61JNaNc8dH49jPPVYYnU3j6q/a090ulUjJc0WpRezi00/VHaLRaNxK8TE+GZKQAAAAAAAAAAAAAHNXnt3w2nWVvK4i6jkoP4cZ1Ixk3jEpxXKtfHTqc5y0idbba+ndTanfFePp+joZSO0Qwol7BTpzpvapGcH5STX8lu3cJrbUxL8qU4SjLXplNdmeXPHl9hXd51VswcXoTAi0TpS1Ilk0i/c5zRomx3KWpDdZVvlyns5LtqmfSdBMxhr+f7vifUprfqbTH91GlnRvpdfm89GepTqbR55edOOGyvd5WFp3Iy9TuNRwrFPdV1qmpitd2iGNOp8yFLExwuKdV43Z2+3v7uM1hlznC95nmU6XnDZxlCMovKaWGvDRnw/U7+0tv3ktGuHRcH4pWt3mlLCf1QesZea/lanLF1GTDO6T+XwRW818Oln7ZycGlSSm01zc+Um1vjGfQ229Vma6ivP4us9Rx4cwkeOypFpd1KUualOUH/AJXv5rZ+p0x5L453SdLVtNZ3Du/ZnjUriMlNJVKfLlx2knnDx0ejPe6Hq5zxMWjmG7Dl745XZuaAAAAAAAAAAArPaHjtCyou4uJOMM8sVFc0pzabUYrvhPw0K3vFY3Lv0/T3z37KeXw/2x94d1e81KDdvbPK+FB/NUj/AOWXX+1YXnuYMme1+I8Pquj9LxYNWtzb39vwccji9N9Jsfe9cRgo1renVmlh1I1JUubxa5Xr5fobK9ZMRzDwcnoNJtul5iPbW/8ASFxX3qXtRONGFK2T/El8Wa8nLT/aRbrLz44dMPoeCvN5m36R/fzcLOTbcnq5Nyb7t6tmbb2K1isahjgJeMIeYCswwlEmJUtVhGljVaPw6mzB1V8fieHj9X6bizTuY1PvDZCtJbrPkepi9RpP+XDws3pGan+H3v3SnXXJzPbU0WvFuY8PLtS1bdsxqXlDh9Sp80swi9l+J+L7HldR6hFZ7cf1TuIYXVjKlKM8N0/xPflfTPgW6TrftJ7bTybiYS43Ucbr7nq7c+1so0a1bSkmoverJNRS8Pzen6GDquuxYY5nc+0J4jy6nhVhGlTjSjnEFjL3bby2/Nts+Ty5JvabS52tudrSnE4TLnLfFFEMkENVyp4+T17lq9vxTGnce7+i1bzqPec8a9opfy2e76bSIxzb3n9mzp41Ey6lM9FpiXpCQJAAAAAAAMgcn7zbP4vDK+PqoqNxH/1yTl/t5jnmrukt3p2Ts6ivz4+v8vgE6afh5GDtiX1cZJq0VIYKTGmil4vHDEhcAAAMZzSLxuXO+StfLFVMiYZrdRPwYyqYJiqK9RO+WxFd6aZrEsKlTt9y8Ttgz5Yjiv1b+B8kp5qJyjB/KunM29WurWhp6nLeMNaVnzD4zrP/AFtMe7tLSnTn9LT8Nn9jxbTaPLBO4S42aOfer3PY8Mp5zyQz35Y5JnPfWtz9TulJjbpHObK7bIUykybbYxI2hmkQh7nG+gHqa6a+RA3W1zUpvmpzlB94trPn3L0yXpO6zMJi0x4dFwb2kuJVIUpqFTmajzY5JJN6t40/Q9PpfUM1rxS0RO/yn+/k0Uz23ES7JM9tsiXpC4AAAAAADXKRaIHPe2nGqNrZ1J105xqJ0FTjjNSU01yrO2mW32TK5bxSu5a+i6e+bNFaca537afnP4zPK7pfafYV+LFtsiZmXStYrGoeYIS9wAwBjPOHgmPKl5mKzMI7wdHlTdhKoWirna7CVRPqTFVIyJlP6Ucp8t3fM08o9zJJZ2OlI2wZ7ahZ2tKqqcHySaxlpbr03LZstLarE+HzmfHa1psm296u+Guj0aZltjY5q6Tgd1WlLllGTp4fzyTWO2H18jFmrWI3HlwvEQvcGbbiYIHqiB7ggRby75flW/V9jpSm+VojaslXbbecneKr6aXctPKbT7ot27Tpe2NzzxX5uv8AyjLempcrRp1PsrQ/xlL8qcvXZfuej6bj/wC3fs6YI3Z2sWe83QzRC8PSFgAAAAYyZMDTOReEuM953D1XsJ/moyhWi+2Hyy/2ykceor3Uej6Xm+z6iPnw+FTg4vD0PM0+xrMW5Y5CWr43zY6FoqyZcvOoFUxJp7CapxZfdtyUaoegYOmn0G5hxvixz/lCz4dwak4qXLzN65l83Xpk5ZOotvW3hZscReYhuvvZ+MoPkhFTw+VpJfN09CMfVTW0bnhwtXjhz9FT0p8k/iLT4fLLmz5Gu0Rve417tePqI+yjfl0PBvZmWVVuFme8ae6h4vu/2Mebq41208e7JeZvO5dF/RpLYx9+2a9UzhlCnq1GPxE8OWFzJdMPsVyWt+Tw+umftNfBYYOTE9wBqqXEIvDkk+2rLRWZ8J1LbCSaynld0VnhDLAFfxCwcnzR36rb7HXHkiOJWrbSqr21SKy4Swt3jKXqjTW1Z8S6RMSralXU66X06bgMflyZMn+Tjfy732ZhhSl3aS9P/v6Hr+nU1Wbe7tgjjbpacj02puiQtDIhcAAAPGBrmy0JRa0iyVXxOmqlOdN7VIyg/KSaItG40vjtNbRaPg+B3lNxk4vdNprxW55VofZ47bjcINSOjKrzKsb+Y6R4ZLzy2Vd89xJSW6jLoc5baX1HLckU2mck/AIcpl1Ps3iVJLdxck/DVtGLqOLPK6if+yXRUbZdjHNnDaRG2Kdw9/px3KWlor0tDpWzhZy3AL+bdRTbVWNWrFp9FzaLyxg9HPjrER2+NQ8HqYmbzt09G8T+peqMU09mSat0rmKWSnbKNS4y44tF1JNtZbemdtT0q4ZisNMU4WfDL5rWL06ro/M45cfu52q6K3rqa00fVGO1dOMxpuKoYVZ4i5dk39kdMdO60R7ytEbnTj72x0U4ZwsKUd8eK8D2smOKxuGyY06zgFvmMVt3fZHn48U5smoZu2bW07uwwkktEtEe/SsViIhsiNcLegzqvCTELQzIXAAADxgaqheEoVdkpVlzIhaHx72ysnTuZvGI1G6kH0edZfZt/oefmrqz6joMsXxR7xw5uZwbpQY20p1FCKzJt+Xi34Hakb4ed1GTs5nwsp8KcVq1J9sNfZnScUsteurvUxpqSSTWMfocLxxL0sVtzEtMppHGId7WiC1o1az5aMHPo5bRj5yehNprSN3nTLk6mI4jl23svwGVDmnOXPUq8vNjKjFRzhLvu9Tzeq6mMmoiOIeffdrTafi6enTMEyq3xgV2jY6Y2rLVUolospMKLivs+qkvi038OsvxJZU0uk1/O/nsbMPVdsdtuY/vhiz9PF1aqtalpWpyWPxwTnB+OVt64NGqX5pLy8nT3r8CtxPmi1SjOpPHyxhFtt/x6iMWp+9Ooc64bTPht4PwJwoxhUSc2s1Oqc5ateO+PQpm6mLXma+Pg9OMXCLecGqUX8Sgm47ypfzD/j7djpTqK5Pu3+v+3DLg34SuGXqnhxev7Mrkx9vEsFq68uiyZXFqu9YNd8I1dHXuyw6Yo3ZotrVnt6a1/wAMoY2WC1KxXxBEadJZnWFltQLQtCZAleGRCwAAAeMDVULJQa5K0Kq6C0Od41Y060XCpHmW66NPun0ZzvWLRqXfDmvit3Ulwt77KYfyVXy9pQ5mvVNfsZp6f2l6tfVePvU5+U/xLC14VCjlrMpy0cnpp2S6I60pFWLqOptmnniGuvSLM6rvLfdpa4fqcslN8t3RdR2z2W8fD5Og4d7G0UozqOVdtKS5tI6r8q/nJ4GTrr77Y4abZJvzMuit7CMUkkkloklhIxWyTPMqpsKGDlNlLN8aZXarNRI2hlykbQ8cCdo0x+GTtWa7efBQ7pc5o8dBE90o7GH9Oie5btYytl1Ji6k49qDinDadK4o1IaTrTcZxW0lGDlzPx0S9Tdhy2vS1Z8RDzuvwxSnd8VhzFHkNtOnzHq9DgtWZvaNNGKkxzKztbQ9KId1tbW2C+krS2pEixoxLLwkxRK8MiEgAAB4wNc0WShV0StCtuYELQqbukJWhRXduyq0Sq61qyq20OrahG0C4tSsm3W8FlmjT8IxX2WP4PlesprLaPnLdivxCyUDDt27lPfX75nGLwlpp1NOPHxuXKZa4XT7v7l5pCNptrxHpLVd+q/5ON8Xsttaxw1lap7GdL3lI2jRyjZo5Rs0cpO0aR7muo4XV6+helO7lEo6rZOvbpCl43U/x6Mt/hxrPH+afKk/tGX3PQ6LBOSlte8fo8z1CJt21httnKb127HrYelpj58z7sFccVX1nbmuIdFvb0S0CxoUiRPpQJWhLpxLLQ2kLASAAABgYSRKUarElKDWphZX16ASr69qQnavrWZC20GtZlRX3Fn4ECXwfSPL+Vv8AV5PnfUqazTPvpqwzuq0uJfI8HlxH3ndx1Sr879T0a14UmWyNYiao23U6hWYTte8BqtqUXtHla9c5/Yx9RWImJXrK2wZljADADAQ1V7aM/qW2zWjRat5r4JjaPLh/5ZP/AFHSM3vCvapbi1c6uWvp+T7N5/c+k9Pp24Yn35eX1M7v+CzsrPBvhm0u7WgWhC0o0iwm0aZaBMpxJWhviiVoZELAAAAAAeMDXOJZKNUphKLVpBO0OrQCdotS2KyttEq2hWTaLUskc5lKsubZ05c8V/cu6MvU4Yz07fj8FqX7J2kuopU21qmtD5m1JpfU+W+J3G4cHfTmqkowWZN9dkj2enw99dz4Zsl+2eHttaXU5RjGUeaTwk4pL16nbJjwY6za2+HOt7zOodZZ+zskl8Wos9VTi0vRyf8AB4eTq67+5H1bIpPxXdtbRpx5YLC37tvuzJa82ncukRptKjCrUUVl7fuTETM8CF/1NdtPPU6/Y/NG0+nNNJrZ6o4zGuEvSB6BojbJyb7s+t6OOzBWPk8nNzeZTqFsbIcJhYUaJeFU6lTLo0l04Fk6b4RJWhsISBIAAAAAADxoDCUSUtM6ZKWidECPOgVmFttErcrJtpnbnOYTtEr2mUc9JUtfhtSLfw8YlvF7Z7oy9T0dM3M8T7r48s04VkOBNNyljL1ZemOKV7YRNu6dykULTlnF42aOHU13it+Er45+9C5Uj5iat+2RVLGpNJZeyJiNij4jdN/wuxrx00iZV8quh37VdrvgtxmHK+mxkzU52ttZZOGjZk6UryraUm2pn11K6iIeVblY0aR3hzlMp0y8KpVOBeBvhEsNiQWh6QkAAAAAAAAAeAeOJI1ygEtcqYS0ypFZg21SpFZhO2uVIrMG0epQK6SiVrcrMCtuaONTPnrvHaPlP7OlJ+9DFM+UeiyTIkQ+ISb06I6Y40TLnuJVFFZbwlu2zbirNp1EOdp0qVxWnJ8qbTezcZJP7muekyVjcw5xmrM6dR7PyzDPc8zqI1OneJ2ukzMl5Unj9kaukx9+WsfNyyzqsraxp6H1OnmrOlTOkKpVOB0hWW+ESw2pEpekJAAAAAAAAAAAAA8wBi4kpYuIGDpkaGuVMrpLTOkVmBHqUSspVl/bZTKTETGpTEqGNziXJP5ZbLO0vJ/wfN9T0F8XMcx/fLfjzVtxPlKizBp2QuITxlvRJZZ2xVmeIVmdOcnaSry5mnyL6U+viz6Dp8EYa8+WLJfvn5MrngacdjvFpU0s+BTUY8kniUdGno/NHhdbhtW8zrhtxXiYWlS6jHdrPRLVvyRlxdPkyzqsLWvWvmW6wtZ1JKc1hL6Y9vF+J9F0nR1wV97T8WDLlm8/J01tRwjZDknU4HSIVSIRLwhtSJHoSAAAAAAAAAAAAAAAAPAPGgMXEJYSgQNUqZSYSjVqGSkwnanv+ERmmmslUqZ8PrUvp+eP5ZbryZh6j0/Hl5rxP6fR1pntXieWuvw+dVpNOMdG0+rOfSdFOGZtfz8Fsubu4hPt+FJLY2zG3LaSuGrsT2m2FTgNOW8U/QvEKpFpwKnDaKXoWQtqNql0GkJcKReIQ3RiXiENqRZD0JAAAAAAAAAAAAAAAAAAAAAeNAYuJCWEqZWYGuVEr2p21ytV2HabYf0i7E6Q9/pUR2p29VuO02zVAntNs40h2oZqmTo22KJbSHuCR6AAAAAAAAAAAAAAAAAAAAAAAAAGAPMEaHnKNBykhykByge4JDAHo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9398" name="Picture 6" descr="http://www.hdwallpapersinn.com/wp-content/uploads/2013/04/puzzle-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598" y="1628800"/>
            <a:ext cx="2688298" cy="2016224"/>
          </a:xfrm>
          <a:prstGeom prst="rect">
            <a:avLst/>
          </a:prstGeom>
          <a:noFill/>
        </p:spPr>
      </p:pic>
      <p:sp>
        <p:nvSpPr>
          <p:cNvPr id="12" name="Ellipse 11"/>
          <p:cNvSpPr/>
          <p:nvPr/>
        </p:nvSpPr>
        <p:spPr>
          <a:xfrm>
            <a:off x="5580112" y="2492896"/>
            <a:ext cx="1152128" cy="864096"/>
          </a:xfrm>
          <a:prstGeom prst="ellipse">
            <a:avLst/>
          </a:prstGeom>
          <a:solidFill>
            <a:srgbClr val="C00000"/>
          </a:soli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Style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6770340" y="2492896"/>
            <a:ext cx="1152128" cy="864096"/>
          </a:xfrm>
          <a:prstGeom prst="ellipse">
            <a:avLst/>
          </a:prstGeom>
          <a:solidFill>
            <a:srgbClr val="0070C0"/>
          </a:soli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Domain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6156176" y="1700808"/>
            <a:ext cx="1152128" cy="864096"/>
          </a:xfrm>
          <a:prstGeom prst="ellipse">
            <a:avLst/>
          </a:prstGeom>
          <a:solidFill>
            <a:srgbClr val="92D050"/>
          </a:soli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Event</a:t>
            </a:r>
            <a:endParaRPr lang="fr-FR" sz="1400" dirty="0"/>
          </a:p>
        </p:txBody>
      </p:sp>
      <p:sp>
        <p:nvSpPr>
          <p:cNvPr id="59402" name="AutoShape 10" descr="data:image/jpeg;base64,/9j/4AAQSkZJRgABAQAAAQABAAD/2wCEAAkGBg8GDQ8IBxQVEA8QFBYQEBgUEhoSEA4QGxMWFRUVGBQZHiYfIxkvGRQTKy8gKi0sLC4sFh49QTM2OSYrLDUBCQoKBQUFDQUFDSkYEhgpKSkpKSkpKSkpKSkpKSkpKSkpKSkpKSkpKSkpKSkpKSkpKSkpKSkpKSkpKSkpKSkpKf/AABEIAMMBAgMBIgACEQEDEQH/xAAbAAEBAAIDAQAAAAAAAAAAAAAABQMEAQIGB//EAEcQAAEEAQECCAcNBwQDAQAAAAEAAgMEEQUSIQYTFjFBVJOUFBU1UVKz0iIjMjRTYXJ0kbTR09QHM0Jxc4OyJWKBoUNE8Bf/xAAUAQEAAAAAAAAAAAAAAAAAAAAA/8QAFBEBAAAAAAAAAAAAAAAAAAAAAP/aAAwDAQACEQMRAD8A+4oiICIiAiIgIiICIiDS1u67Talm5CAXxQyStDt7S5sbnDOCDjIWt4PqHy9fukn6lc8K/Jt76tP6l6qBBL8G1D5ev3ST9Sng+ofL1+6SfqVVXzu/Yk0d17gpUyJLszXUnehFac82SzG73sssv6PhM5zzh6/wfUPl6/dJP1KeD6h8vX7pJ+pXh9W4Y29D1CTSdKYxtWiasIj2YWiaJ7IyffJJ2OZucWt2WPGWfzAy6JqVzTJo4nPifUt3tVhEfEnjGFktybbMu3vJdHjZ2cbJ8+9B7PwfUPl6/dJP1KeD6h8vX7pJ+pXi+C/Cye66pX46pThig09vEvZsutmes154k7Y2QCdljQHb2H+S8/R4Z3dGqwUNJ2GiOGxbJe2JwlPh9lmw4yzxbLBxYy5u0Rt83NkPqng2ofL1+6SfqU8G1D5ev3ST9St+nYNqKOdw2S9rXkZB2cgHGRuPPzhZkErwbUPl6/dJP1KzaJcferiWzs7e1Ix2y0tadiV8eQ0kkZ2ebJ51vqVwa+K/3bH3mVBVREQEREBERAREQEREBERAREQEREBERAREQEREErhX5NvfVp/UvQcI4fRsdys/lJwr8m3vq0/qXqoAgmco4fRsdys/lLDJrFWWRliSKV0kYcI3GhOXxh2NoNdxWRnAzjnwumi8LYdct2tNga4Gsdzj8GcB74nlvT7mSN7Tn5iNxBVzCCDPeo2ZmXZ4Hvmj3Rvdp07pIxv+C8xZHOebzruNTpjZIhk9y572/wCnz+5e/a23D3rcTtvyenaPnVvCYQQW3KDHxTNrvD4G8XC4adNtQsxs7LDxOWtxuwMDCxyzadOI2S1nOELi+IHTZiInk7RcwGHcc78jpXosJhBM5Rw+jY7lZ/KTlHD6NjuVn8pU8JhBM5Rw+jY7lZ/KXXgs8SVA9ucGScjILTg2JTvaQCD8x3qrhS+DXxX+7Y+8yoKqIiAiIgIiICIiAiIgIiICIiAiIgIiICIiAiIglcK/Jt76tP6l629QMwglOmhpn2HcSHkiMyYOztEb9nOMrU4V+Tb31af1L1UH/wB9qDxWl/s/k4Oy0rWn2JbDq5MUjZntbEYJP35aGMztbYY/Di7JZvOTtj2y+acA+F1zUp6EVud9ltus6aYS0/BW15GtY4CGXZYJQS8jA2twznAK+loCIiAiIgIiIClcGviv92x95lVVSuDXxX+7Y+8yoKqIiAiIgIiICIiAiIgIiICIiAiIgIiICIiAiIglcK/Jt76tP6l6qBS+Ffk299Wn9S9bWqGZtac6eMziOTiRu3y7J2Bv3fCxz7kELReAcWkPrF1m1YZTGK0c0kfFQHYMYcGxxsJcGFwG0TgOP816hfPeC0mjsj051NzXahNsbbo3l12WUMJm8IJO2WD3zaEm4YAAyGhfQkBERAREQEREBSuDXxX+7Y+8yqqpXBr4r/dsfeZUFVERAREQEREBERAREQEREBERAREQEREBERAREQTeEsLrGn3IoQXPdXma0AZc5xicAAB05WMcJIfQsdxs/lKsuMIIses1YnvsRxTNkkxtuGn2A9+BgbTuJycDzrmXhdVgLGTce1zzssBp2QXuxnDQYt5x5ltatfNBrBG3fI7YD3D3mEnmdIRvx5h0nAyM5U6jpwmvGaY8Y+u3D3uHwp5Gg4Y3fsNbGcAD5Y5JO0SG5ykh9Cx3Gz+UnKSH0LHcbP5SqYTCCXykh9Cx3Gz+UnKSH0LHcbP5SqYTCCPJwrrRFjJBOC87LAaVkF7tkuwPet52WuOPM0+ZZOUkPoWO42fyl04U022aj3vYJOJLZw0t2g/YO05uyc87NscxI2sjeAukV06XJDWmfx8U5xA7LXTN+Zw53swR74MkfxekgzcpIfQsdxs/lLng2wtqt4wOaXSTPAc0sdsunkc0lrgCNxG4jO9U8BcoCIiAiIgIiICIiAiIgIiICIiAiIgIiICIiAiIgIin6nafltGkcTSb84B4iL+KQg7vmA6SfMHYDFN/rUprN+LxHE3Rx0o2XCLPSwfx+c4bzbbVuUdPi0xnE02hjcl2BnnJz09HMAOYAADAAC71KrKUba9cbLGjAGSf+zvJ+dZkBERAREQFD8RN0aNs2jg8ZEMbJcSZ4t3vOXHAAAGx0NwAMAuzcRBiq2mXY2WK52mPaHNPNlpGRuO//hZVKafE9jY/9ew4keaGwcuI+i87Rz6e7eXhVUBERAREQEREBERAREQEREBERAREQEREBERARFw5wYC55wBvJO4AIMF662hGZn5O8NaB8J73ENa0fOSQPN592SsOmUnVw6a0Q6eXDpCN4bu3RtJ37A34/mTzkrBSYdUlGpS7o25FZp58b2umP0h8EdDfncQKqAiIgIiICIiAiIgw3Kjb0boJvguHRuLTzhwPQ4EAg9BAK1dJtuft1LRzNAQ156JGEZjkH8xz/wC5rxzAFUFO1Wu5hZqFQZkhyHNHPNCcbbP57mub87AMgOKCiix17DbTGzwHaY8BzT5wRkLIgIiICIiAiIgIiICIiAinXtVdWmbUrwumeWGQ7LmNDWhwb/G4b8lY/GlnqknbRe2gqopXjSz1STtovbTxpZ6pJ20XtoKqKV40s9Uk7aL208aWeqSdtF7aCqileNLPVJO2i9tPGlnqknbRe2gqqTc/1mV2nM3wsx4UfTOGubBjpBa7Lv8AaQP4sjHb1K6+Mtq1XNecAF0sRDRkZOA7eQM4HSQObnXWlYnoRNrw1JMNHOZoi555y5x2t7icknpJJQXEUlutSMlhgtV3xCZ5ja4yRuAcI3ybw12eaN3/AEqyAiIgIiICIiAiIgIil2NYeyd9SrA+YxhpeQ+NrRtZwPdOB6EHWP8A0ewYj+4sPLmHoisOOXNJ6GuO8f73P9JoVZRLtie/E+vNUk2XDG6aIOaehzTt7nA4IPOCAUp6ldZG1tuq50gGHFssQa8+lja3Z58dGcZOMoLaKV40s9Uk7aL208aWeqSdtF7aCqileNLPVJO2i9tPGlnqknbRe2gqopXjSz1STtovbTxpZ6pJ20XtoKqKV40s9Uk7aL212q6w+WdtO1A+EvY+RpL2OaQx0bXD3Lic++N+woKaIiCUfKbfqx9a1VVKd5Sb9WPrWqplByi4ymUHkqctvW/CtTZbNZkM9iCGPi43VwIJHROfOXN23Aujc73L2YBA6MrHd/aK2hqMOjuiEgkkigc9kzHOZJIAWO4pucRnabgvc0n3WGnG+jf4D09SmfYnEuzM4PsRNnkbWtPAaAZYQdlxw1v89kZyuLXAapbtHUnmYPM0drZE7xALLAwNl4rOztbMbRvB3fagz8FuEMnCSOS06EwxNkfFGTI15mLJZInnZAyBmPp3nJ82TbWlpGlRaJCKdMEMDpHjJLjtSSvldv8ApPctzKDlFxlMoJes/v6H1k/dLKqqVrH7+h9ZP3SyqqAiIgIiICIiAiIgKVQ+PXPowf4vVVSqPx659GD/ABegqouMplByvmHB7hTcmuVuOlsvZLbtV5uOgjZp7Y2yTthEM4Y0mXMcYxl2SXjnwF9OyvNVOANSpM2xtWHtZM6yyJ9h7qzJy90m2Ifg5D3OI8x3oPL6f+0WWOeiz3ybw2lA6vFI6NpfafYlaXSTtja0e4Z5hnG5pKsTftPgh1PxK5jcCdlR7jYYJRO4DBbWPu3R7TmDb+cnGASt/wD/ADyiIm1WiQNZBFVYRI4OZHFNx8ZB6Hh+/aW0OB9Zts6lE6ZjnPE0kbJ5GVppgABI+EHZLvcsz59kZQXUXGUyg5Uqz5Rq/wBCz6yqqmVLs+Uav9Cz6yqgqoiIIV/TYNS1FjL0ccwbWcWiRjXhp41uSNoHC1Ncj0Xg4IzqkNePjSWxgVA8vIGTgMYTzKmfKbfqx9a1SOF8rqV/StQ4uaWKF9jjTDBJO5m1XLGktjaTjaIQbmlaXpOtwtuadBWkidkAiuzcQcEEFuQQRvB3hbnJWh1Wv3eP2VP4HQve/UNSkjfBHbscbCyRvFyBjYIoi90Z3tLnRudg4OCM716RBL5K0Oq1+7x+ynJWh1Wv3eP2VURBL5K0Oq1+7x+ynJWh1Wv3eP2VURBL5K0Oq1+7x+ynJWh1Wv3eP2VURB527olXT7NCWlBFE/whw2mRMY7BqWcjLQDheiUrWf39D6yfullVUBERAREQEREBERAXnxpFfUr9t16GKYtbAGmSNry0YecAuB3L0ClUPj1z6MH+L0EfWpdD4PyMralDXZI9pe1op8Y4sB2ScMjO7Kp1OD+m3omWa9auWSND2E1mNJaRkHBaCNx5jvUnWNHs39cimpSzVWNova6WKKN7XO8IYRGTKx7c4345/c+bK9dG0saGuJcQACTgFxxznGAgm8laHVa/d4/ZTkrQ6rX7vH7KqIgl8laHVa/d4/ZTkrQ6rX7vH7KqIgl8laHVa/d4/ZTkrQ6rX7vH7KqIgl8laHVa/d4/ZWpHpNfTdSrmhFHCXV7AdxcbWFwElXGdkBX1Ks+Uav8AQs+sqoKqIiCUfKbfqx9a1avCbhHLostSnTijlktOkaONnNeNmxHxhJcI39A8y2j5Tb9WPrWqVw24LS8In056ra0vgz5HOjtsMkEofHsDLQDvB3/8ILmkWZ7cXG6gyKN+SAIZzYYW7t+2Y2b853Y6OdbylcGqEumVhVtR1odlzthlRhZXa0nO5pAwdouJ/mqqAiIgIiICIiCVrP7+h9ZP3Syqqlaz+/ofWT90sqqgIiICIiAiIgIiIClUPj1z6MH+L1VUqh8eufRg/wAXoNfVOEE0VsaTo8AsTiLwiUySmCGGMuLGZkDHnbcWvw3HMx2/ct3Q9Sk1OEyXYX1pWudHIx+8bTedzH4AfGeh2BnzA5ClcIeD9qxO+9oz4czwiraisMcYp4gZCwh7CHNcOOl5gQQ7owCsvAvgweC1eSBxZtTSmdzYw4Qwkxxs4tm25zi0cXzk7yScDOEHoEREBERAREQFKs+Uav8AQs+sqqqpVnyjV/oWfWVUFVERBIvRTwW23asfHN4kxEcYGFrtsOB39GAV28Y2+qnt2KqiCV4xt9VPbsTxjb6qe3YqqIJXjG31U9uxPGNvqp7diqogleMbfVT27E8Y2+qnt2KqiCV4xt9VPbsTxjb6qe3YqqIIkgtahPVdLBxTIZTK9xla7dxE0YAA6dqRv/atoiAiIgIiICIiAiIgKVQ+PXPowf4vVVSKcrWX7geQPcwc5x/C9BJ1DhRLpOq2Khhs2YhWrSMbXiEgie6W0Hl2SMZDGef4BW3+z/UpdX0uC5ec58jzLkvAD8CxI1oIG7IaAP8AhVWVoI7El9pHGysjiedvcWRukcwYzjnlf9vzLppNKvokDaVEhsbS4gF+0cue57t5OfhOKCgix+EM9Jv2hPCGek37QgyIsfhDPSb9oTwhnpN+0IMiLH4Qz0m/aE8IZ6TftCDIpVnyjV/oWfWVVR8IZ6TftCmTytfqNYMIPvFnmOf/ACVUFdERAREQEREBERAREQEREBERAREQEREBERAREQFqW9Kr3XcZbijkdjGXxtecebJHNvK4RBh5PUurQdiz8E5PUurQdiz8ERA5PUurQdiz8E5PUurQdiz8ERA5PUurQdiz8E5PUurQdiz8ERA5PUurQdiz8E5PUurQdiz8ERA5PUurQdiz8FnqaXXouMlSKONxGCWRtYSMg4yBzbh9iIg20REH/9k="/>
          <p:cNvSpPr>
            <a:spLocks noChangeAspect="1" noChangeArrowheads="1"/>
          </p:cNvSpPr>
          <p:nvPr/>
        </p:nvSpPr>
        <p:spPr bwMode="auto">
          <a:xfrm>
            <a:off x="15557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404" name="AutoShape 12" descr="data:image/jpeg;base64,/9j/4AAQSkZJRgABAQAAAQABAAD/2wCEAAkGBg8GDQ8IBxQVEA8QFBYQEBgUEhoSEA4QGxMWFRUVGBQZHiYfIxkvGRQTKy8gKi0sLC4sFh49QTM2OSYrLDUBCQoKBQUFDQUFDSkYEhgpKSkpKSkpKSkpKSkpKSkpKSkpKSkpKSkpKSkpKSkpKSkpKSkpKSkpKSkpKSkpKSkpKf/AABEIAMMBAgMBIgACEQEDEQH/xAAbAAEBAAIDAQAAAAAAAAAAAAAABQMEAQIGB//EAEcQAAEEAQECCAcNBwQDAQAAAAEAAgMEEQUSIQYTFjFBVJOUFBU1UVKz0iIjMjRTYXJ0kbTR09QHM0Jxc4OyJWKBoUNE8Bf/xAAUAQEAAAAAAAAAAAAAAAAAAAAA/8QAFBEBAAAAAAAAAAAAAAAAAAAAAP/aAAwDAQACEQMRAD8A+4oiICIiAiIgIiICIiDS1u67Talm5CAXxQyStDt7S5sbnDOCDjIWt4PqHy9fukn6lc8K/Jt76tP6l6qBBL8G1D5ev3ST9Sng+ofL1+6SfqVVXzu/Yk0d17gpUyJLszXUnehFac82SzG73sssv6PhM5zzh6/wfUPl6/dJP1KeD6h8vX7pJ+pXh9W4Y29D1CTSdKYxtWiasIj2YWiaJ7IyffJJ2OZucWt2WPGWfzAy6JqVzTJo4nPifUt3tVhEfEnjGFktybbMu3vJdHjZ2cbJ8+9B7PwfUPl6/dJP1KeD6h8vX7pJ+pXi+C/Cye66pX46pThig09vEvZsutmes154k7Y2QCdljQHb2H+S8/R4Z3dGqwUNJ2GiOGxbJe2JwlPh9lmw4yzxbLBxYy5u0Rt83NkPqng2ofL1+6SfqU8G1D5ev3ST9St+nYNqKOdw2S9rXkZB2cgHGRuPPzhZkErwbUPl6/dJP1KzaJcferiWzs7e1Ix2y0tadiV8eQ0kkZ2ebJ51vqVwa+K/3bH3mVBVREQEREBERAREQEREBERAREQEREBERAREQEREErhX5NvfVp/UvQcI4fRsdys/lJwr8m3vq0/qXqoAgmco4fRsdys/lLDJrFWWRliSKV0kYcI3GhOXxh2NoNdxWRnAzjnwumi8LYdct2tNga4Gsdzj8GcB74nlvT7mSN7Tn5iNxBVzCCDPeo2ZmXZ4Hvmj3Rvdp07pIxv+C8xZHOebzruNTpjZIhk9y572/wCnz+5e/a23D3rcTtvyenaPnVvCYQQW3KDHxTNrvD4G8XC4adNtQsxs7LDxOWtxuwMDCxyzadOI2S1nOELi+IHTZiInk7RcwGHcc78jpXosJhBM5Rw+jY7lZ/KTlHD6NjuVn8pU8JhBM5Rw+jY7lZ/KXXgs8SVA9ucGScjILTg2JTvaQCD8x3qrhS+DXxX+7Y+8yoKqIiAiIgIiICIiAiIgIiICIiAiIgIiICIiAiIglcK/Jt76tP6l629QMwglOmhpn2HcSHkiMyYOztEb9nOMrU4V+Tb31af1L1UH/wB9qDxWl/s/k4Oy0rWn2JbDq5MUjZntbEYJP35aGMztbYY/Di7JZvOTtj2y+acA+F1zUp6EVud9ltus6aYS0/BW15GtY4CGXZYJQS8jA2twznAK+loCIiAiIgIiIClcGviv92x95lVVSuDXxX+7Y+8yoKqIiAiIgIiICIiAiIgIiICIiAiIgIiICIiAiIglcK/Jt76tP6l6qBS+Ffk299Wn9S9bWqGZtac6eMziOTiRu3y7J2Bv3fCxz7kELReAcWkPrF1m1YZTGK0c0kfFQHYMYcGxxsJcGFwG0TgOP816hfPeC0mjsj051NzXahNsbbo3l12WUMJm8IJO2WD3zaEm4YAAyGhfQkBERAREQEREBSuDXxX+7Y+8yqqpXBr4r/dsfeZUFVERAREQEREBERAREQEREBERAREQEREBERAREQTeEsLrGn3IoQXPdXma0AZc5xicAAB05WMcJIfQsdxs/lKsuMIIses1YnvsRxTNkkxtuGn2A9+BgbTuJycDzrmXhdVgLGTce1zzssBp2QXuxnDQYt5x5ltatfNBrBG3fI7YD3D3mEnmdIRvx5h0nAyM5U6jpwmvGaY8Y+u3D3uHwp5Gg4Y3fsNbGcAD5Y5JO0SG5ykh9Cx3Gz+UnKSH0LHcbP5SqYTCCXykh9Cx3Gz+UnKSH0LHcbP5SqYTCCPJwrrRFjJBOC87LAaVkF7tkuwPet52WuOPM0+ZZOUkPoWO42fyl04U022aj3vYJOJLZw0t2g/YO05uyc87NscxI2sjeAukV06XJDWmfx8U5xA7LXTN+Zw53swR74MkfxekgzcpIfQsdxs/lLng2wtqt4wOaXSTPAc0sdsunkc0lrgCNxG4jO9U8BcoCIiAiIgIiICIiAiIgIiICIiAiIgIiICIiAiIgIin6nafltGkcTSb84B4iL+KQg7vmA6SfMHYDFN/rUprN+LxHE3Rx0o2XCLPSwfx+c4bzbbVuUdPi0xnE02hjcl2BnnJz09HMAOYAADAAC71KrKUba9cbLGjAGSf+zvJ+dZkBERAREQFD8RN0aNs2jg8ZEMbJcSZ4t3vOXHAAAGx0NwAMAuzcRBiq2mXY2WK52mPaHNPNlpGRuO//hZVKafE9jY/9ew4keaGwcuI+i87Rz6e7eXhVUBERAREQEREBERAREQEREBERAREQEREBERARFw5wYC55wBvJO4AIMF662hGZn5O8NaB8J73ENa0fOSQPN592SsOmUnVw6a0Q6eXDpCN4bu3RtJ37A34/mTzkrBSYdUlGpS7o25FZp58b2umP0h8EdDfncQKqAiIgIiICIiAiIgw3Kjb0boJvguHRuLTzhwPQ4EAg9BAK1dJtuft1LRzNAQ156JGEZjkH8xz/wC5rxzAFUFO1Wu5hZqFQZkhyHNHPNCcbbP57mub87AMgOKCiix17DbTGzwHaY8BzT5wRkLIgIiICIiAiIgIiICIiAinXtVdWmbUrwumeWGQ7LmNDWhwb/G4b8lY/GlnqknbRe2gqopXjSz1STtovbTxpZ6pJ20XtoKqKV40s9Uk7aL208aWeqSdtF7aCqileNLPVJO2i9tPGlnqknbRe2gqqTc/1mV2nM3wsx4UfTOGubBjpBa7Lv8AaQP4sjHb1K6+Mtq1XNecAF0sRDRkZOA7eQM4HSQObnXWlYnoRNrw1JMNHOZoi555y5x2t7icknpJJQXEUlutSMlhgtV3xCZ5ja4yRuAcI3ybw12eaN3/AEqyAiIgIiICIiAiIgIil2NYeyd9SrA+YxhpeQ+NrRtZwPdOB6EHWP8A0ewYj+4sPLmHoisOOXNJ6GuO8f73P9JoVZRLtie/E+vNUk2XDG6aIOaehzTt7nA4IPOCAUp6ldZG1tuq50gGHFssQa8+lja3Z58dGcZOMoLaKV40s9Uk7aL208aWeqSdtF7aCqileNLPVJO2i9tPGlnqknbRe2gqopXjSz1STtovbTxpZ6pJ20XtoKqKV40s9Uk7aL212q6w+WdtO1A+EvY+RpL2OaQx0bXD3Lic++N+woKaIiCUfKbfqx9a1VVKd5Sb9WPrWqplByi4ymUHkqctvW/CtTZbNZkM9iCGPi43VwIJHROfOXN23Aujc73L2YBA6MrHd/aK2hqMOjuiEgkkigc9kzHOZJIAWO4pucRnabgvc0n3WGnG+jf4D09SmfYnEuzM4PsRNnkbWtPAaAZYQdlxw1v89kZyuLXAapbtHUnmYPM0drZE7xALLAwNl4rOztbMbRvB3fagz8FuEMnCSOS06EwxNkfFGTI15mLJZInnZAyBmPp3nJ82TbWlpGlRaJCKdMEMDpHjJLjtSSvldv8ApPctzKDlFxlMoJes/v6H1k/dLKqqVrH7+h9ZP3SyqqAiIgIiICIiAiIgKVQ+PXPowf4vVVSqPx659GD/ABegqouMplByvmHB7hTcmuVuOlsvZLbtV5uOgjZp7Y2yTthEM4Y0mXMcYxl2SXjnwF9OyvNVOANSpM2xtWHtZM6yyJ9h7qzJy90m2Ifg5D3OI8x3oPL6f+0WWOeiz3ybw2lA6vFI6NpfafYlaXSTtja0e4Z5hnG5pKsTftPgh1PxK5jcCdlR7jYYJRO4DBbWPu3R7TmDb+cnGASt/wD/ADyiIm1WiQNZBFVYRI4OZHFNx8ZB6Hh+/aW0OB9Zts6lE6ZjnPE0kbJ5GVppgABI+EHZLvcsz59kZQXUXGUyg5Uqz5Rq/wBCz6yqqmVLs+Uav9Cz6yqgqoiIIV/TYNS1FjL0ccwbWcWiRjXhp41uSNoHC1Ncj0Xg4IzqkNePjSWxgVA8vIGTgMYTzKmfKbfqx9a1SOF8rqV/StQ4uaWKF9jjTDBJO5m1XLGktjaTjaIQbmlaXpOtwtuadBWkidkAiuzcQcEEFuQQRvB3hbnJWh1Wv3eP2VP4HQve/UNSkjfBHbscbCyRvFyBjYIoi90Z3tLnRudg4OCM716RBL5K0Oq1+7x+ynJWh1Wv3eP2VURBL5K0Oq1+7x+ynJWh1Wv3eP2VURBL5K0Oq1+7x+ynJWh1Wv3eP2VURB527olXT7NCWlBFE/whw2mRMY7BqWcjLQDheiUrWf39D6yfullVUBERAREQEREBERAXnxpFfUr9t16GKYtbAGmSNry0YecAuB3L0ClUPj1z6MH+L0EfWpdD4PyMralDXZI9pe1op8Y4sB2ScMjO7Kp1OD+m3omWa9auWSND2E1mNJaRkHBaCNx5jvUnWNHs39cimpSzVWNova6WKKN7XO8IYRGTKx7c4345/c+bK9dG0saGuJcQACTgFxxznGAgm8laHVa/d4/ZTkrQ6rX7vH7KqIgl8laHVa/d4/ZTkrQ6rX7vH7KqIgl8laHVa/d4/ZTkrQ6rX7vH7KqIgl8laHVa/d4/ZWpHpNfTdSrmhFHCXV7AdxcbWFwElXGdkBX1Ks+Uav8AQs+sqoKqIiCUfKbfqx9a1avCbhHLostSnTijlktOkaONnNeNmxHxhJcI39A8y2j5Tb9WPrWqVw24LS8In056ra0vgz5HOjtsMkEofHsDLQDvB3/8ILmkWZ7cXG6gyKN+SAIZzYYW7t+2Y2b853Y6OdbylcGqEumVhVtR1odlzthlRhZXa0nO5pAwdouJ/mqqAiIgIiICIiCVrP7+h9ZP3Syqqlaz+/ofWT90sqqgIiICIiAiIgIiIClUPj1z6MH+L1VUqh8eufRg/wAXoNfVOEE0VsaTo8AsTiLwiUySmCGGMuLGZkDHnbcWvw3HMx2/ct3Q9Sk1OEyXYX1pWudHIx+8bTedzH4AfGeh2BnzA5ClcIeD9qxO+9oz4czwiraisMcYp4gZCwh7CHNcOOl5gQQ7owCsvAvgweC1eSBxZtTSmdzYw4Qwkxxs4tm25zi0cXzk7yScDOEHoEREBERAREQFKs+Uav8AQs+sqqqpVnyjV/oWfWVUFVERBIvRTwW23asfHN4kxEcYGFrtsOB39GAV28Y2+qnt2KqiCV4xt9VPbsTxjb6qe3YqqIJXjG31U9uxPGNvqp7diqogleMbfVT27E8Y2+qnt2KqiCV4xt9VPbsTxjb6qe3YqqIIkgtahPVdLBxTIZTK9xla7dxE0YAA6dqRv/atoiAiIgIiICIiAiIgKVQ+PXPowf4vVVSKcrWX7geQPcwc5x/C9BJ1DhRLpOq2Khhs2YhWrSMbXiEgie6W0Hl2SMZDGef4BW3+z/UpdX0uC5ec58jzLkvAD8CxI1oIG7IaAP8AhVWVoI7El9pHGysjiedvcWRukcwYzjnlf9vzLppNKvokDaVEhsbS4gF+0cue57t5OfhOKCgix+EM9Jv2hPCGek37QgyIsfhDPSb9oTwhnpN+0IMiLH4Qz0m/aE8IZ6TftCDIpVnyjV/oWfWVVR8IZ6TftCmTytfqNYMIPvFnmOf/ACVUFdERAREQEREBERAREQEREBERAREQEREBERAREQFqW9Kr3XcZbijkdjGXxtecebJHNvK4RBh5PUurQdiz8E5PUurQdiz8ERA5PUurQdiz8E5PUurQdiz8ERA5PUurQdiz8E5PUurQdiz8ERA5PUurQdiz8E5PUurQdiz8ERA5PUurQdiz8FnqaXXouMlSKONxGCWRtYSMg4yBzbh9iIg20REH/9k="/>
          <p:cNvSpPr>
            <a:spLocks noChangeAspect="1" noChangeArrowheads="1"/>
          </p:cNvSpPr>
          <p:nvPr/>
        </p:nvSpPr>
        <p:spPr bwMode="auto">
          <a:xfrm>
            <a:off x="15557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9406" name="Picture 14" descr="http://www.akadia.com/img/implement_inheritance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2592288" cy="1966132"/>
          </a:xfrm>
          <a:prstGeom prst="rect">
            <a:avLst/>
          </a:prstGeom>
          <a:noFill/>
        </p:spPr>
      </p:pic>
      <p:pic>
        <p:nvPicPr>
          <p:cNvPr id="15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Reusability : Composition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1"/>
          </p:nvPr>
        </p:nvSpPr>
        <p:spPr bwMode="auto">
          <a:xfrm>
            <a:off x="827584" y="2439038"/>
            <a:ext cx="7775658" cy="2286106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29773" indent="-329773" algn="just" defTabSz="858521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3F75"/>
                </a:solidFill>
              </a:rPr>
              <a:t>Component-based Approach </a:t>
            </a:r>
            <a:r>
              <a:rPr lang="en-US" sz="2000" dirty="0" smtClean="0">
                <a:solidFill>
                  <a:srgbClr val="7F7F7F"/>
                </a:solidFill>
              </a:rPr>
              <a:t>: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fr-FR" dirty="0" smtClean="0"/>
              <a:t> </a:t>
            </a:r>
            <a:r>
              <a:rPr lang="en-US" dirty="0" smtClean="0"/>
              <a:t>Allows to create new editors by assembling pre-defined components.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Reduce costs of specification and reuse.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Insure a better maintenance through </a:t>
            </a:r>
            <a:r>
              <a:rPr lang="en-US" dirty="0" smtClean="0">
                <a:solidFill>
                  <a:schemeClr val="tx2"/>
                </a:solidFill>
              </a:rPr>
              <a:t>encapsulation</a:t>
            </a:r>
            <a:r>
              <a:rPr lang="en-US" dirty="0" smtClean="0"/>
              <a:t>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fr-FR" dirty="0" smtClean="0"/>
              <a:t> </a:t>
            </a:r>
            <a:r>
              <a:rPr lang="en-US" dirty="0" smtClean="0"/>
              <a:t>Appropriate for industrializing the development of graphical editors.</a:t>
            </a:r>
            <a:endParaRPr lang="fr-FR" dirty="0" smtClean="0"/>
          </a:p>
          <a:p>
            <a:pPr marL="329773" indent="-329773" algn="just" defTabSz="858521">
              <a:spcBef>
                <a:spcPct val="0"/>
              </a:spcBef>
              <a:buNone/>
              <a:defRPr/>
            </a:pPr>
            <a:endParaRPr sz="2800" dirty="0" smtClean="0">
              <a:solidFill>
                <a:srgbClr val="003F75"/>
              </a:solidFill>
            </a:endParaRPr>
          </a:p>
          <a:p>
            <a:pPr marL="329773" indent="-329773" defTabSz="858521">
              <a:spcBef>
                <a:spcPct val="0"/>
              </a:spcBef>
              <a:defRPr/>
            </a:pPr>
            <a:endParaRPr lang="en-US" sz="2800" dirty="0" smtClean="0">
              <a:solidFill>
                <a:srgbClr val="7F7F7F"/>
              </a:solidFill>
            </a:endParaRPr>
          </a:p>
          <a:p>
            <a:pPr marL="329773" indent="-329773" defTabSz="858521">
              <a:spcBef>
                <a:spcPct val="0"/>
              </a:spcBef>
              <a:buNone/>
              <a:defRPr/>
            </a:pPr>
            <a:endParaRPr lang="en-US" sz="1600" b="1" dirty="0" smtClean="0">
              <a:solidFill>
                <a:srgbClr val="FF0000"/>
              </a:solidFill>
              <a:latin typeface="Century Gothic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7624" y="1"/>
            <a:ext cx="7956377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Reusability : Separation of concerns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 bwMode="auto">
          <a:xfrm>
            <a:off x="827584" y="2420888"/>
            <a:ext cx="7560840" cy="187220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29773" indent="-329773" algn="just" defTabSz="858521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3F75"/>
                </a:solidFill>
              </a:rPr>
              <a:t>A good separation of concerns </a:t>
            </a:r>
            <a:r>
              <a:rPr lang="en-US" sz="2000" dirty="0" smtClean="0">
                <a:solidFill>
                  <a:srgbClr val="7F7F7F"/>
                </a:solidFill>
              </a:rPr>
              <a:t>: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Reduce costs of maintenance.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Insure a better maintenance and reuse of specifications.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Allows to create new applications by assembling existent models.</a:t>
            </a:r>
          </a:p>
          <a:p>
            <a:pPr lvl="1" defTabSz="858521">
              <a:defRPr/>
            </a:pPr>
            <a:endParaRPr lang="en-US" dirty="0" smtClean="0"/>
          </a:p>
          <a:p>
            <a:pPr marL="329773" indent="-329773" algn="just" defTabSz="858521">
              <a:spcBef>
                <a:spcPct val="0"/>
              </a:spcBef>
              <a:buNone/>
              <a:defRPr/>
            </a:pPr>
            <a:endParaRPr lang="en-US" sz="2800" dirty="0" smtClean="0">
              <a:solidFill>
                <a:srgbClr val="003F75"/>
              </a:solidFill>
            </a:endParaRPr>
          </a:p>
          <a:p>
            <a:pPr marL="329773" indent="-329773" defTabSz="858521">
              <a:spcBef>
                <a:spcPct val="0"/>
              </a:spcBef>
              <a:defRPr/>
            </a:pPr>
            <a:endParaRPr lang="en-US" sz="2800" dirty="0" smtClean="0">
              <a:solidFill>
                <a:srgbClr val="7F7F7F"/>
              </a:solidFill>
            </a:endParaRPr>
          </a:p>
          <a:p>
            <a:pPr marL="329773" indent="-329773" defTabSz="858521">
              <a:spcBef>
                <a:spcPct val="0"/>
              </a:spcBef>
              <a:buNone/>
              <a:defRPr/>
            </a:pPr>
            <a:endParaRPr lang="en-US" sz="1600" b="1" dirty="0" smtClean="0">
              <a:solidFill>
                <a:srgbClr val="FF0000"/>
              </a:solidFill>
              <a:latin typeface="Century Gothic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7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1"/>
            <a:ext cx="8820473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sz="2400" kern="0" dirty="0" smtClean="0">
                <a:solidFill>
                  <a:schemeClr val="bg1"/>
                </a:solidFill>
              </a:rPr>
              <a:t/>
            </a:r>
            <a:br>
              <a:rPr lang="en-US" sz="2400" kern="0" dirty="0" smtClean="0">
                <a:solidFill>
                  <a:schemeClr val="bg1"/>
                </a:solidFill>
              </a:rPr>
            </a:br>
            <a:r>
              <a:rPr lang="en-US" sz="2400" kern="0" dirty="0" smtClean="0">
                <a:solidFill>
                  <a:schemeClr val="bg1"/>
                </a:solidFill>
              </a:rPr>
              <a:t/>
            </a:r>
            <a:br>
              <a:rPr lang="en-US" sz="2400" kern="0" dirty="0" smtClean="0">
                <a:solidFill>
                  <a:schemeClr val="bg1"/>
                </a:solidFill>
              </a:rPr>
            </a:br>
            <a:r>
              <a:rPr lang="en-US" sz="2400" kern="0" dirty="0" smtClean="0">
                <a:solidFill>
                  <a:schemeClr val="bg1"/>
                </a:solidFill>
              </a:rPr>
              <a:t>Reusability : Graphical Inheritance Mechanism (1)</a:t>
            </a:r>
            <a:br>
              <a:rPr lang="en-US" sz="2400" kern="0" dirty="0" smtClean="0">
                <a:solidFill>
                  <a:schemeClr val="bg1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427" y="1042451"/>
            <a:ext cx="1683110" cy="465651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en-US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Inheritance</a:t>
            </a:r>
            <a:r>
              <a:rPr lang="fr-FR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: </a:t>
            </a:r>
            <a:endParaRPr lang="fr-FR" sz="2500" kern="0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8" name="Picture 2" descr="D:\eclipse-modeling-kepler-R\workspace\These_Amine\manuscrit\images\Chapitre7\inherit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924" y="1851646"/>
            <a:ext cx="7544886" cy="35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59632" y="1"/>
            <a:ext cx="7884369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fr-FR" sz="2400" kern="0" dirty="0" smtClean="0">
                <a:solidFill>
                  <a:schemeClr val="bg1"/>
                </a:solidFill>
              </a:rPr>
              <a:t/>
            </a:r>
            <a:br>
              <a:rPr lang="fr-FR" sz="2400" kern="0" dirty="0" smtClean="0">
                <a:solidFill>
                  <a:schemeClr val="bg1"/>
                </a:solidFill>
              </a:rPr>
            </a:br>
            <a:r>
              <a:rPr lang="fr-FR" sz="2400" kern="0" dirty="0" smtClean="0">
                <a:solidFill>
                  <a:schemeClr val="bg1"/>
                </a:solidFill>
              </a:rPr>
              <a:t/>
            </a:r>
            <a:br>
              <a:rPr lang="fr-FR" sz="2400" kern="0" dirty="0" smtClean="0">
                <a:solidFill>
                  <a:schemeClr val="bg1"/>
                </a:solidFill>
              </a:rPr>
            </a:br>
            <a:r>
              <a:rPr lang="en-US" sz="2400" kern="0" dirty="0" smtClean="0">
                <a:solidFill>
                  <a:schemeClr val="bg1"/>
                </a:solidFill>
              </a:rPr>
              <a:t> Reusability : Graphical Inheritance Mechanism</a:t>
            </a:r>
            <a:r>
              <a:rPr lang="fr-FR" sz="2400" kern="0" dirty="0" smtClean="0">
                <a:solidFill>
                  <a:schemeClr val="bg1"/>
                </a:solidFill>
              </a:rPr>
              <a:t> (2)</a:t>
            </a:r>
            <a:br>
              <a:rPr lang="fr-FR" sz="2400" kern="0" dirty="0" smtClean="0">
                <a:solidFill>
                  <a:schemeClr val="bg1"/>
                </a:solidFill>
              </a:rPr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kern="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427" y="1042451"/>
            <a:ext cx="1718376" cy="465651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en-US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Overriding</a:t>
            </a:r>
            <a:r>
              <a:rPr lang="fr-FR" sz="2500" kern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:</a:t>
            </a:r>
            <a:endParaRPr lang="fr-FR" sz="2500" kern="0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9" name="Picture 2" descr="D:\eclipse-modeling-kepler-R\workspace\These_Amine\manuscrit\images\Chapitre7\inherit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914" y="1851646"/>
            <a:ext cx="7058907" cy="35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eclipse-modeling-kepler-R\workspace\These_Amine\manuscrit\images\Chapitre7\overridding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701" y="1851646"/>
            <a:ext cx="7058907" cy="35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Diagram elements reuse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83568" y="1340768"/>
            <a:ext cx="784887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Picture 2" descr="panorama_My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71" y="1218112"/>
            <a:ext cx="7949416" cy="481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eclipse-modeling-kepler-R\workspace\These_Amine\manuscrit\images\Chapitre8\E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38" y="1883322"/>
            <a:ext cx="8829064" cy="347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evaluation Results (1)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 bwMode="auto">
          <a:xfrm>
            <a:off x="803628" y="1862974"/>
            <a:ext cx="7944836" cy="401429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29773" indent="-329773" algn="just" defTabSz="858521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3F75"/>
                </a:solidFill>
              </a:rPr>
              <a:t>Specification method :</a:t>
            </a:r>
            <a:r>
              <a:rPr lang="en-US" sz="2000" dirty="0" smtClean="0">
                <a:solidFill>
                  <a:srgbClr val="7F7F7F"/>
                </a:solidFill>
              </a:rPr>
              <a:t> component-based approach.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Insure a better maintenance through </a:t>
            </a:r>
            <a:r>
              <a:rPr lang="en-US" dirty="0" smtClean="0">
                <a:solidFill>
                  <a:schemeClr val="tx2"/>
                </a:solidFill>
              </a:rPr>
              <a:t>Encapsulation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Insure reusability of diagram components by using </a:t>
            </a:r>
            <a:r>
              <a:rPr lang="en-US" dirty="0" smtClean="0">
                <a:solidFill>
                  <a:schemeClr val="tx2"/>
                </a:solidFill>
              </a:rPr>
              <a:t>Composition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Inheritance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Appropriate for industrializing the development of graphical editors.</a:t>
            </a:r>
          </a:p>
          <a:p>
            <a:pPr lvl="1" defTabSz="858521">
              <a:defRPr/>
            </a:pPr>
            <a:endParaRPr lang="en-US" dirty="0" smtClean="0"/>
          </a:p>
          <a:p>
            <a:pPr marL="329773" lvl="1" indent="-329773" algn="just" defTabSz="858521">
              <a:spcBef>
                <a:spcPct val="0"/>
              </a:spcBef>
              <a:spcAft>
                <a:spcPts val="2104"/>
              </a:spcAft>
              <a:buSzPct val="12000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Tw Cen MT" pitchFamily="34" charset="0"/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 Significant gain of productivity.</a:t>
            </a:r>
            <a:endParaRPr lang="en-US" dirty="0" smtClean="0">
              <a:solidFill>
                <a:schemeClr val="tx2"/>
              </a:solidFill>
            </a:endParaRPr>
          </a:p>
          <a:p>
            <a:pPr marL="329773" indent="-329773" algn="just" defTabSz="858521">
              <a:spcBef>
                <a:spcPct val="0"/>
              </a:spcBef>
              <a:buNone/>
              <a:defRPr/>
            </a:pPr>
            <a:endParaRPr sz="2800" dirty="0" smtClean="0">
              <a:solidFill>
                <a:srgbClr val="003F75"/>
              </a:solidFill>
            </a:endParaRPr>
          </a:p>
          <a:p>
            <a:pPr marL="329773" indent="-329773" defTabSz="858521">
              <a:spcBef>
                <a:spcPct val="0"/>
              </a:spcBef>
              <a:defRPr/>
            </a:pPr>
            <a:endParaRPr lang="en-US" sz="2800" dirty="0" smtClean="0">
              <a:solidFill>
                <a:srgbClr val="7F7F7F"/>
              </a:solidFill>
            </a:endParaRPr>
          </a:p>
          <a:p>
            <a:pPr marL="329773" indent="-329773" defTabSz="858521">
              <a:spcBef>
                <a:spcPct val="0"/>
              </a:spcBef>
              <a:buNone/>
              <a:defRPr/>
            </a:pPr>
            <a:endParaRPr lang="en-US" sz="1600" b="1" dirty="0" smtClean="0">
              <a:solidFill>
                <a:srgbClr val="FF0000"/>
              </a:solidFill>
              <a:latin typeface="Century Gothic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evaluation Results (2)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423534" y="1128841"/>
            <a:ext cx="8318651" cy="4953080"/>
          </a:xfrm>
          <a:solidFill>
            <a:schemeClr val="bg1"/>
          </a:solidFill>
        </p:spPr>
        <p:txBody>
          <a:bodyPr/>
          <a:lstStyle/>
          <a:p>
            <a:pPr algn="just">
              <a:defRPr/>
            </a:pPr>
            <a:r>
              <a:rPr sz="2000" dirty="0" smtClean="0">
                <a:solidFill>
                  <a:schemeClr val="bg2">
                    <a:lumMod val="25000"/>
                  </a:schemeClr>
                </a:solidFill>
              </a:rPr>
              <a:t>Graphical Expressiveness : </a:t>
            </a:r>
            <a:r>
              <a:rPr sz="2000" dirty="0" smtClean="0"/>
              <a:t>MID allows specifying all UML diagrams even the  more complex and other kind of languages. </a:t>
            </a:r>
          </a:p>
          <a:p>
            <a:pPr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1600" b="1" kern="1200" dirty="0" smtClean="0">
              <a:solidFill>
                <a:srgbClr val="FF0000"/>
              </a:solidFill>
              <a:latin typeface="Century Gothic" pitchFamily="32" charset="0"/>
              <a:ea typeface="SimSun" charset="-122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9" name="Picture 5" descr="D:\eclipse-modeling-kepler-R\workspace\These_Amine\manuscrit\images\Chapitre9\ELEC_EDI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32" y="2031627"/>
            <a:ext cx="8068874" cy="39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/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fr-FR" kern="0" dirty="0" smtClean="0">
                <a:solidFill>
                  <a:schemeClr val="bg1"/>
                </a:solidFill>
              </a:rPr>
              <a:t/>
            </a:r>
            <a:br>
              <a:rPr lang="fr-FR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 evaluation Results </a:t>
            </a:r>
            <a:r>
              <a:rPr lang="fr-FR" kern="0" dirty="0" smtClean="0">
                <a:solidFill>
                  <a:schemeClr val="bg1"/>
                </a:solidFill>
              </a:rPr>
              <a:t>(3)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kern="0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401815" y="1046771"/>
            <a:ext cx="8177473" cy="52625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defRPr/>
            </a:pPr>
            <a:r>
              <a:rPr sz="2000" dirty="0" smtClean="0">
                <a:solidFill>
                  <a:schemeClr val="bg2">
                    <a:lumMod val="25000"/>
                  </a:schemeClr>
                </a:solidFill>
              </a:rPr>
              <a:t>Separation of Concerns : </a:t>
            </a:r>
            <a:r>
              <a:rPr sz="2000" dirty="0" smtClean="0"/>
              <a:t>Separation of the concrete syntax (Vocabulary &amp; Grammar) and the abstract syntax.</a:t>
            </a:r>
            <a:endParaRPr lang="en-US" sz="2800" dirty="0" smtClean="0"/>
          </a:p>
          <a:p>
            <a:pPr>
              <a:buFontTx/>
              <a:buNone/>
              <a:defRPr/>
            </a:pPr>
            <a:endParaRPr lang="en-US" sz="1600" b="1" kern="1200" dirty="0" smtClean="0">
              <a:solidFill>
                <a:srgbClr val="FF0000"/>
              </a:solidFill>
              <a:latin typeface="Century Gothic" pitchFamily="32" charset="0"/>
              <a:ea typeface="SimSun" charset="-122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07704" y="2132856"/>
            <a:ext cx="0" cy="388843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907704" y="6021288"/>
            <a:ext cx="496855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123728" y="5373216"/>
            <a:ext cx="720080" cy="4320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GEF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915816" y="5373216"/>
            <a:ext cx="1224136" cy="4320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Graphiti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55776" y="4725144"/>
            <a:ext cx="792088" cy="4320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IBM RSA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491880" y="4509120"/>
            <a:ext cx="1368152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Obeo Designer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716016" y="4005064"/>
            <a:ext cx="864096" cy="4320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GMF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771800" y="4077072"/>
            <a:ext cx="855712" cy="4320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GME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059832" y="3573016"/>
            <a:ext cx="1584176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MetaEdit +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364088" y="3501008"/>
            <a:ext cx="936104" cy="50405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Spray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139952" y="2996952"/>
            <a:ext cx="1512168" cy="64807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Diagram Definition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796136" y="2924944"/>
            <a:ext cx="792088" cy="432048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MID</a:t>
            </a:r>
            <a:endParaRPr lang="fr-FR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04248" y="573325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Separation of concerns</a:t>
            </a:r>
            <a:endParaRPr lang="en-US" sz="16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43608" y="177281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Abstraction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level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Evaluation results (4)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827584" y="1590843"/>
            <a:ext cx="7652128" cy="4286429"/>
          </a:xfrm>
        </p:spPr>
        <p:txBody>
          <a:bodyPr/>
          <a:lstStyle/>
          <a:p>
            <a:pPr algn="just"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Reusability</a:t>
            </a:r>
            <a:r>
              <a:rPr lang="en-US" sz="2000" dirty="0" smtClean="0"/>
              <a:t> : 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reuse by composition.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reuse by the separation of concerns.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Inheritance mechanism to reuse the concrete syntax.</a:t>
            </a:r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dirty="0" smtClean="0"/>
          </a:p>
          <a:p>
            <a:pPr algn="just">
              <a:buFontTx/>
              <a:buNone/>
              <a:defRPr/>
            </a:pPr>
            <a:endParaRPr lang="en-US" sz="2000" dirty="0" smtClean="0"/>
          </a:p>
          <a:p>
            <a:pPr algn="just">
              <a:buFontTx/>
              <a:buNone/>
              <a:defRPr/>
            </a:pPr>
            <a:endParaRPr lang="en-US" sz="2000" dirty="0" smtClean="0"/>
          </a:p>
          <a:p>
            <a:pPr algn="just">
              <a:buFontTx/>
              <a:buNone/>
              <a:defRPr/>
            </a:pPr>
            <a:endParaRPr lang="en-US" sz="2000" dirty="0" smtClean="0"/>
          </a:p>
          <a:p>
            <a:pPr algn="just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1600" b="1" kern="1200" dirty="0" smtClean="0">
              <a:solidFill>
                <a:srgbClr val="FF0000"/>
              </a:solidFill>
              <a:latin typeface="Century Gothic" pitchFamily="32" charset="0"/>
              <a:ea typeface="SimSun" charset="-122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644352" y="3283114"/>
          <a:ext cx="6096000" cy="2018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363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Tools</a:t>
                      </a:r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Reuse Rate</a:t>
                      </a:r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MID </a:t>
                      </a:r>
                      <a:endParaRPr lang="fr-FR" sz="1600" b="1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00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71 %</a:t>
                      </a:r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pPr marL="0" marR="0" indent="0" algn="ctr" defTabSz="900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Spray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00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64 %</a:t>
                      </a:r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GMF </a:t>
                      </a:r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00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52,3 %</a:t>
                      </a:r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pPr marL="0" marR="0" indent="0" algn="ctr" defTabSz="900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MetaEdit+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00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46,9 %</a:t>
                      </a:r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pPr marL="0" marR="0" indent="0" algn="ctr" defTabSz="900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Obeo Designer / Sirius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007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34,8 %</a:t>
                      </a: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9054" y="5694387"/>
            <a:ext cx="5429250" cy="54292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marL="329773" indent="-329773" algn="r" defTabSz="844607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755576" y="1556792"/>
            <a:ext cx="7734933" cy="4032448"/>
          </a:xfrm>
        </p:spPr>
        <p:txBody>
          <a:bodyPr>
            <a:normAutofit/>
          </a:bodyPr>
          <a:lstStyle/>
          <a:p>
            <a:pPr>
              <a:spcAft>
                <a:spcPts val="526"/>
              </a:spcAft>
              <a:defRPr/>
            </a:pPr>
            <a:r>
              <a:rPr lang="en-US" sz="2100" dirty="0" smtClean="0"/>
              <a:t>We propose :</a:t>
            </a:r>
          </a:p>
          <a:p>
            <a:pPr>
              <a:spcAft>
                <a:spcPts val="526"/>
              </a:spcAft>
              <a:buNone/>
              <a:defRPr/>
            </a:pPr>
            <a:endParaRPr lang="en-US" sz="900" dirty="0" smtClean="0"/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A set of </a:t>
            </a:r>
            <a:r>
              <a:rPr lang="en-US" dirty="0" err="1" smtClean="0"/>
              <a:t>metamodels</a:t>
            </a:r>
            <a:r>
              <a:rPr lang="en-US" dirty="0" smtClean="0"/>
              <a:t> to specify graphical editors.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Component-based Approach to support reuse.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A better separation of concerns for a better maintenance.  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Inheritance mechanism to reuse, extend and specialize the specification.</a:t>
            </a:r>
          </a:p>
          <a:p>
            <a:pPr lvl="2">
              <a:spcAft>
                <a:spcPts val="526"/>
              </a:spcAft>
              <a:buSzPct val="90000"/>
              <a:defRPr/>
            </a:pPr>
            <a:r>
              <a:rPr lang="en-US" dirty="0" smtClean="0"/>
              <a:t>.</a:t>
            </a:r>
          </a:p>
          <a:p>
            <a:pPr>
              <a:spcBef>
                <a:spcPts val="1052"/>
              </a:spcBef>
              <a:spcAft>
                <a:spcPts val="526"/>
              </a:spcAft>
              <a:defRPr/>
            </a:pPr>
            <a:r>
              <a:rPr lang="en-US" sz="2100" dirty="0" smtClean="0"/>
              <a:t>We can then :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Specify complex visual languages with a better graphical expressiveness.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achieve a high reuse rate when we specify diagram editors.</a:t>
            </a:r>
          </a:p>
          <a:p>
            <a:pPr lvl="2">
              <a:spcAft>
                <a:spcPts val="526"/>
              </a:spcAft>
              <a:buSzPct val="90000"/>
              <a:defRPr/>
            </a:pPr>
            <a:endParaRPr lang="en-US" dirty="0" smtClean="0"/>
          </a:p>
        </p:txBody>
      </p:sp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04248" y="5799600"/>
            <a:ext cx="2231752" cy="943200"/>
          </a:xfrm>
        </p:spPr>
        <p:txBody>
          <a:bodyPr/>
          <a:lstStyle/>
          <a:p>
            <a:r>
              <a:rPr lang="fr-FR" dirty="0" smtClean="0"/>
              <a:t>Direction de Recherche Technologique</a:t>
            </a:r>
            <a:br>
              <a:rPr lang="fr-FR" dirty="0" smtClean="0"/>
            </a:br>
            <a:r>
              <a:rPr lang="fr-FR" dirty="0" smtClean="0"/>
              <a:t>Département Ingénierie Logiciels et Systèmes </a:t>
            </a:r>
            <a:br>
              <a:rPr lang="fr-FR" dirty="0" smtClean="0"/>
            </a:br>
            <a:r>
              <a:rPr lang="fr-FR" dirty="0" smtClean="0"/>
              <a:t>Laboratoire d’Ingénierie Dirigée par les Modèles pour les Systèmes Embarqués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r>
              <a:rPr lang="fr-FR" dirty="0" smtClean="0"/>
              <a:t>T. +33 (0)3 59 22 36 05 </a:t>
            </a:r>
            <a:r>
              <a:rPr lang="fr-FR" sz="95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M. +33 (0)6 02 07 77 36</a:t>
            </a:r>
          </a:p>
          <a:p>
            <a:pPr lvl="1"/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R.C.S Paris B 775 685 019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15 octobre 2014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2780928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Questions ??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SAM 2014</a:t>
            </a:r>
          </a:p>
          <a:p>
            <a:pPr eaLnBrk="1" hangingPunct="1"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27186" y="1"/>
            <a:ext cx="6116815" cy="562981"/>
          </a:xfrm>
        </p:spPr>
        <p:txBody>
          <a:bodyPr/>
          <a:lstStyle/>
          <a:p>
            <a:pPr algn="r" eaLnBrk="1" hangingPunct="1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Papyrus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6" y="2097860"/>
            <a:ext cx="3874254" cy="28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rea.net.in/images/logo/ibm-ratio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0247" y="3138870"/>
            <a:ext cx="1327618" cy="82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soluta.net/img/Magicdraw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3867" y="4404498"/>
            <a:ext cx="1506805" cy="40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http://edw2010.wilshireconferences.com/uploads/ConfSiteAssets/38/image/PowerDesigner_200p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5271" y="2243285"/>
            <a:ext cx="1060194" cy="83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http://www.aip-primeca.net/Portals/1/logo_objecteerin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7668" y="4001340"/>
            <a:ext cx="1341192" cy="3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Amine\Pictures\Papyru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6625" y="2716995"/>
            <a:ext cx="2136677" cy="13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27186" y="1"/>
            <a:ext cx="6116815" cy="562981"/>
          </a:xfrm>
        </p:spPr>
        <p:txBody>
          <a:bodyPr/>
          <a:lstStyle/>
          <a:p>
            <a:pPr algn="r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Papyrus : Key Figures</a:t>
            </a:r>
          </a:p>
        </p:txBody>
      </p:sp>
      <p:pic>
        <p:nvPicPr>
          <p:cNvPr id="6" name="Picture 6" descr="C:\Users\Amine\Pictures\Papyr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2136677" cy="13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3131840" y="1628800"/>
            <a:ext cx="5256585" cy="3744417"/>
          </a:xfrm>
        </p:spPr>
        <p:txBody>
          <a:bodyPr>
            <a:normAutofit/>
          </a:bodyPr>
          <a:lstStyle/>
          <a:p>
            <a:pPr>
              <a:defRPr/>
            </a:pPr>
            <a:endParaRPr lang="fr-FR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Over 8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years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of development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15 committers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5,6 million Line Of Code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82% of code dedicated to diagram editors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Thousands of users (36.873 download in June 2014)</a:t>
            </a:r>
          </a:p>
        </p:txBody>
      </p:sp>
      <p:pic>
        <p:nvPicPr>
          <p:cNvPr id="8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27186" y="1"/>
            <a:ext cx="6116815" cy="562981"/>
          </a:xfrm>
        </p:spPr>
        <p:txBody>
          <a:bodyPr/>
          <a:lstStyle/>
          <a:p>
            <a:pPr algn="r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Papyrus : architecture</a:t>
            </a:r>
          </a:p>
        </p:txBody>
      </p:sp>
      <p:pic>
        <p:nvPicPr>
          <p:cNvPr id="11" name="Picture 2" descr="D:\eclipse-modeling-kepler-R\workspace\These_Amine\manuscrit\images\Chapitre2\PapyrusArchite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5789"/>
            <a:ext cx="9144000" cy="499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27187" y="1"/>
            <a:ext cx="5865294" cy="562981"/>
          </a:xfrm>
        </p:spPr>
        <p:txBody>
          <a:bodyPr/>
          <a:lstStyle/>
          <a:p>
            <a:pPr algn="r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Issues</a:t>
            </a:r>
          </a:p>
        </p:txBody>
      </p:sp>
      <p:pic>
        <p:nvPicPr>
          <p:cNvPr id="12" name="Picture 13" descr="http://t0.gstatic.com/images?q=tbn:ANd9GcSXSDt95tki1YC3T-waVBkRWi0aI4XoVTAT5gisD3_S5SxfbWbN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1156915" cy="14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>
            <a:cxnSpLocks noChangeShapeType="1"/>
            <a:stCxn id="12" idx="3"/>
            <a:endCxn id="28" idx="1"/>
          </p:cNvCxnSpPr>
          <p:nvPr/>
        </p:nvCxnSpPr>
        <p:spPr bwMode="auto">
          <a:xfrm flipV="1">
            <a:off x="3064619" y="2457763"/>
            <a:ext cx="1291357" cy="114384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Connecteur droit avec flèche 15"/>
          <p:cNvCxnSpPr>
            <a:cxnSpLocks noChangeShapeType="1"/>
            <a:stCxn id="12" idx="3"/>
            <a:endCxn id="29" idx="1"/>
          </p:cNvCxnSpPr>
          <p:nvPr/>
        </p:nvCxnSpPr>
        <p:spPr bwMode="auto">
          <a:xfrm>
            <a:off x="3064619" y="3601604"/>
            <a:ext cx="1291357" cy="115867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7" name="Picture 8" descr="http://t1.gstatic.com/images?q=tbn:ANd9GcTFWs-Fp0UtxBgb7O0ApoxBLimK1SpKQ7eKvJbXRlqJUop1-Bmv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265" y="3232462"/>
            <a:ext cx="1021259" cy="11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4355976" y="2134597"/>
            <a:ext cx="40324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Diagram editors specification through models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355976" y="4437112"/>
            <a:ext cx="40324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Reusing diagrams elements specification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1"/>
            <a:ext cx="7452321" cy="562981"/>
          </a:xfrm>
        </p:spPr>
        <p:txBody>
          <a:bodyPr/>
          <a:lstStyle/>
          <a:p>
            <a:pPr algn="r">
              <a:defRPr/>
            </a:pPr>
            <a:r>
              <a:rPr lang="fr-FR" kern="0" dirty="0" smtClean="0">
                <a:solidFill>
                  <a:schemeClr val="bg1"/>
                </a:solidFill>
              </a:rPr>
              <a:t>Issue 1 : Editors </a:t>
            </a:r>
            <a:r>
              <a:rPr lang="en-US" kern="0" dirty="0" smtClean="0">
                <a:solidFill>
                  <a:schemeClr val="bg1"/>
                </a:solidFill>
              </a:rPr>
              <a:t>Specification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1"/>
          </p:nvPr>
        </p:nvSpPr>
        <p:spPr>
          <a:xfrm>
            <a:off x="899593" y="1700808"/>
            <a:ext cx="7488832" cy="3744417"/>
          </a:xfrm>
        </p:spPr>
        <p:txBody>
          <a:bodyPr/>
          <a:lstStyle/>
          <a:p>
            <a:pPr>
              <a:buNone/>
              <a:defRPr/>
            </a:pPr>
            <a:endParaRPr sz="2400" dirty="0" smtClean="0"/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Specifying an editor consists of :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Define the languages ​​in which the diagrams are transcribed;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Define editors interactions;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Define links between diagram elements and the domain;</a:t>
            </a:r>
          </a:p>
          <a:p>
            <a:pPr lvl="2">
              <a:spcAft>
                <a:spcPts val="526"/>
              </a:spcAft>
              <a:buSzPct val="90000"/>
              <a:buBlip>
                <a:blip r:embed="rId3"/>
              </a:buBlip>
              <a:defRPr/>
            </a:pPr>
            <a:r>
              <a:rPr lang="en-US" dirty="0" smtClean="0"/>
              <a:t>  Define editors tooling.</a:t>
            </a:r>
          </a:p>
        </p:txBody>
      </p:sp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95830" y="6441884"/>
            <a:ext cx="3384376" cy="4060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SAM 2014</a:t>
            </a:r>
          </a:p>
          <a:p>
            <a:pPr>
              <a:defRPr/>
            </a:pPr>
            <a:r>
              <a:rPr lang="fr-FR" dirty="0" smtClean="0"/>
              <a:t>29 </a:t>
            </a: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7624" y="1"/>
            <a:ext cx="7956377" cy="562981"/>
          </a:xfrm>
        </p:spPr>
        <p:txBody>
          <a:bodyPr/>
          <a:lstStyle/>
          <a:p>
            <a:pPr algn="r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Issue 2 : Diagrams Reuse</a:t>
            </a:r>
          </a:p>
        </p:txBody>
      </p:sp>
      <p:pic>
        <p:nvPicPr>
          <p:cNvPr id="7" name="Picture 5" descr="C:\Users\Amine\Desktop\captures\redondanc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350376"/>
            <a:ext cx="9143999" cy="488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tsmtl.ca/ETS/media/Prive/Accueil/logo_ets.png?r=d&amp;width=127&amp;height=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88640"/>
            <a:ext cx="170139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885</Words>
  <Application>Microsoft Office PowerPoint</Application>
  <PresentationFormat>On-screen Show (4:3)</PresentationFormat>
  <Paragraphs>284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Masque principal</vt:lpstr>
      <vt:lpstr>MID: A MetaCASE Tool for a Better Reuse of Visual Notations</vt:lpstr>
      <vt:lpstr>PowerPoint Presentation</vt:lpstr>
      <vt:lpstr>Context</vt:lpstr>
      <vt:lpstr>Papyrus</vt:lpstr>
      <vt:lpstr>Papyrus : Key Figures</vt:lpstr>
      <vt:lpstr>Papyrus : architecture</vt:lpstr>
      <vt:lpstr>Issues</vt:lpstr>
      <vt:lpstr>Issue 1 : Editors Specification</vt:lpstr>
      <vt:lpstr>Issue 2 : Diagrams Reuse</vt:lpstr>
      <vt:lpstr>State of the ART</vt:lpstr>
      <vt:lpstr>State of the art (1)</vt:lpstr>
      <vt:lpstr>State of the art (2)</vt:lpstr>
      <vt:lpstr>State of the art (3)</vt:lpstr>
      <vt:lpstr>Proposal : MID  MEtamodEls For USER Interfaces and diagrams</vt:lpstr>
      <vt:lpstr>contributions positioning </vt:lpstr>
      <vt:lpstr>Visual Languages</vt:lpstr>
      <vt:lpstr>proposal Overview</vt:lpstr>
      <vt:lpstr>Challenge (1)</vt:lpstr>
      <vt:lpstr>  MID : Component Concept  </vt:lpstr>
      <vt:lpstr>   MID : Visual Grammar   </vt:lpstr>
      <vt:lpstr>    MID : Visual vocabulary    </vt:lpstr>
      <vt:lpstr>    MID : Interactions    </vt:lpstr>
      <vt:lpstr>   MID : EDITORS Assembly   </vt:lpstr>
      <vt:lpstr>  MID : Domain Binding  </vt:lpstr>
      <vt:lpstr>   MID : Editor tooling   </vt:lpstr>
      <vt:lpstr>  MID : Graphical Formalism  </vt:lpstr>
      <vt:lpstr>ISSUE (2)</vt:lpstr>
      <vt:lpstr>Reusability</vt:lpstr>
      <vt:lpstr>Reusability : Composition</vt:lpstr>
      <vt:lpstr>Reusability : Separation of concerns</vt:lpstr>
      <vt:lpstr>  Reusability : Graphical Inheritance Mechanism (1)  </vt:lpstr>
      <vt:lpstr>   Reusability : Graphical Inheritance Mechanism (2)  </vt:lpstr>
      <vt:lpstr> Diagram elements reuse </vt:lpstr>
      <vt:lpstr>  evaluation Results (1)  </vt:lpstr>
      <vt:lpstr>  evaluation Results (2)  </vt:lpstr>
      <vt:lpstr>   evaluation Results (3)  </vt:lpstr>
      <vt:lpstr>  Evaluation results (4)  </vt:lpstr>
      <vt:lpstr>Conclusion</vt:lpstr>
      <vt:lpstr>Direction de Recherche Technologique Département Ingénierie Logiciels et Systèmes  Laboratoire d’Ingénierie Dirigée par les Modèles pour les Systèmes Embarqués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Gherbi, Abdelouahed</cp:lastModifiedBy>
  <cp:revision>945</cp:revision>
  <dcterms:created xsi:type="dcterms:W3CDTF">2012-05-16T13:45:41Z</dcterms:created>
  <dcterms:modified xsi:type="dcterms:W3CDTF">2014-10-15T16:20:16Z</dcterms:modified>
</cp:coreProperties>
</file>