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3"/>
  </p:notesMasterIdLst>
  <p:handoutMasterIdLst>
    <p:handoutMasterId r:id="rId44"/>
  </p:handoutMasterIdLst>
  <p:sldIdLst>
    <p:sldId id="257" r:id="rId3"/>
    <p:sldId id="258" r:id="rId4"/>
    <p:sldId id="259" r:id="rId5"/>
    <p:sldId id="260" r:id="rId6"/>
    <p:sldId id="286" r:id="rId7"/>
    <p:sldId id="261" r:id="rId8"/>
    <p:sldId id="290" r:id="rId9"/>
    <p:sldId id="264" r:id="rId10"/>
    <p:sldId id="262" r:id="rId11"/>
    <p:sldId id="287" r:id="rId12"/>
    <p:sldId id="288" r:id="rId13"/>
    <p:sldId id="289" r:id="rId14"/>
    <p:sldId id="265" r:id="rId15"/>
    <p:sldId id="291" r:id="rId16"/>
    <p:sldId id="292" r:id="rId17"/>
    <p:sldId id="268" r:id="rId18"/>
    <p:sldId id="294" r:id="rId19"/>
    <p:sldId id="295" r:id="rId20"/>
    <p:sldId id="267" r:id="rId21"/>
    <p:sldId id="269" r:id="rId22"/>
    <p:sldId id="270" r:id="rId23"/>
    <p:sldId id="272" r:id="rId24"/>
    <p:sldId id="273" r:id="rId25"/>
    <p:sldId id="274" r:id="rId26"/>
    <p:sldId id="275" r:id="rId27"/>
    <p:sldId id="276" r:id="rId28"/>
    <p:sldId id="296" r:id="rId29"/>
    <p:sldId id="263" r:id="rId30"/>
    <p:sldId id="277" r:id="rId31"/>
    <p:sldId id="278" r:id="rId32"/>
    <p:sldId id="298" r:id="rId33"/>
    <p:sldId id="279" r:id="rId34"/>
    <p:sldId id="280" r:id="rId35"/>
    <p:sldId id="281" r:id="rId36"/>
    <p:sldId id="282" r:id="rId37"/>
    <p:sldId id="299" r:id="rId38"/>
    <p:sldId id="283" r:id="rId39"/>
    <p:sldId id="284" r:id="rId40"/>
    <p:sldId id="285" r:id="rId41"/>
    <p:sldId id="297" r:id="rId4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86470" autoAdjust="0"/>
  </p:normalViewPr>
  <p:slideViewPr>
    <p:cSldViewPr showGuides="1">
      <p:cViewPr varScale="1">
        <p:scale>
          <a:sx n="111" d="100"/>
          <a:sy n="111" d="100"/>
        </p:scale>
        <p:origin x="-400" y="-11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30/09/14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30/09/14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30/09/14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30/09/14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5212" y="3251200"/>
            <a:ext cx="7391400" cy="939800"/>
          </a:xfrm>
        </p:spPr>
        <p:txBody>
          <a:bodyPr>
            <a:normAutofit/>
          </a:bodyPr>
          <a:lstStyle/>
          <a:p>
            <a:r>
              <a:rPr lang="en-US" u="sng" dirty="0"/>
              <a:t>Shaukat Ali</a:t>
            </a:r>
            <a:r>
              <a:rPr lang="en-US" u="sng" baseline="30000" dirty="0"/>
              <a:t>1</a:t>
            </a:r>
            <a:r>
              <a:rPr lang="en-US" dirty="0"/>
              <a:t>, Tao Yue</a:t>
            </a:r>
            <a:r>
              <a:rPr lang="en-US" baseline="30000" dirty="0"/>
              <a:t>1</a:t>
            </a:r>
            <a:r>
              <a:rPr lang="en-US" dirty="0"/>
              <a:t>, Muhammad </a:t>
            </a:r>
            <a:r>
              <a:rPr lang="en-US" dirty="0" err="1"/>
              <a:t>Zohaib</a:t>
            </a:r>
            <a:r>
              <a:rPr lang="en-US" dirty="0"/>
              <a:t> Iqbal</a:t>
            </a:r>
            <a:r>
              <a:rPr lang="en-US" baseline="30000" dirty="0"/>
              <a:t>2, 3</a:t>
            </a:r>
            <a:r>
              <a:rPr lang="en-US" dirty="0"/>
              <a:t>, </a:t>
            </a:r>
            <a:r>
              <a:rPr lang="en-US" dirty="0" err="1"/>
              <a:t>Rajwinder</a:t>
            </a:r>
            <a:r>
              <a:rPr lang="en-US" dirty="0"/>
              <a:t> </a:t>
            </a:r>
            <a:r>
              <a:rPr lang="en-US" dirty="0" err="1"/>
              <a:t>Kaur</a:t>
            </a:r>
            <a:r>
              <a:rPr lang="en-US" dirty="0"/>
              <a:t> Panesar-</a:t>
            </a:r>
            <a:r>
              <a:rPr lang="en-US" dirty="0" smtClean="0"/>
              <a:t>Walawege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2" y="762000"/>
            <a:ext cx="8153398" cy="1676399"/>
          </a:xfrm>
        </p:spPr>
        <p:txBody>
          <a:bodyPr/>
          <a:lstStyle/>
          <a:p>
            <a:r>
              <a:rPr lang="en-US" dirty="0"/>
              <a:t>Insights on the Use of OCL in Diverse Industrial Applications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5212" y="4165600"/>
            <a:ext cx="7391400" cy="93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aseline="30000" dirty="0"/>
              <a:t>1 </a:t>
            </a:r>
            <a:r>
              <a:rPr lang="en-US" sz="3400" dirty="0"/>
              <a:t>Simula Research Laboratory, </a:t>
            </a:r>
            <a:r>
              <a:rPr lang="en-US" sz="3400" dirty="0" smtClean="0"/>
              <a:t>Norway</a:t>
            </a:r>
            <a:endParaRPr lang="en-US" sz="3400" dirty="0"/>
          </a:p>
          <a:p>
            <a:r>
              <a:rPr lang="en-US" sz="3400" baseline="30000" dirty="0"/>
              <a:t>2</a:t>
            </a:r>
            <a:r>
              <a:rPr lang="en-US" sz="3400" dirty="0"/>
              <a:t> National University of Computer &amp; Emerging Sciences, Islamabad, Pakistan</a:t>
            </a:r>
          </a:p>
          <a:p>
            <a:r>
              <a:rPr lang="en-US" sz="3400" baseline="30000" dirty="0"/>
              <a:t>3</a:t>
            </a:r>
            <a:r>
              <a:rPr lang="en-US" sz="3400" dirty="0"/>
              <a:t> </a:t>
            </a:r>
            <a:r>
              <a:rPr lang="en-US" sz="3400" dirty="0" err="1"/>
              <a:t>SnT</a:t>
            </a:r>
            <a:r>
              <a:rPr lang="en-US" sz="3400" dirty="0"/>
              <a:t> Luxembourg, Luxembourg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MOF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34"/>
          <a:stretch/>
        </p:blipFill>
        <p:spPr>
          <a:xfrm>
            <a:off x="1236979" y="2004786"/>
            <a:ext cx="22860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12" y="3173560"/>
            <a:ext cx="1447800" cy="913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135" y="3138480"/>
            <a:ext cx="3533775" cy="1190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0011" y="3828650"/>
            <a:ext cx="2057401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0011" y="4572000"/>
            <a:ext cx="2057401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MOF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34"/>
          <a:stretch/>
        </p:blipFill>
        <p:spPr>
          <a:xfrm>
            <a:off x="1236979" y="2004786"/>
            <a:ext cx="22860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2" y="2819400"/>
            <a:ext cx="2124075" cy="1238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2864" y="3429000"/>
            <a:ext cx="1591148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MOF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34"/>
          <a:stretch/>
        </p:blipFill>
        <p:spPr>
          <a:xfrm>
            <a:off x="1236979" y="2004786"/>
            <a:ext cx="2286000" cy="308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2" y="3037114"/>
            <a:ext cx="2419350" cy="8667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2864" y="3048000"/>
            <a:ext cx="1591148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34"/>
          <a:stretch/>
        </p:blipFill>
        <p:spPr>
          <a:xfrm>
            <a:off x="1217612" y="2209800"/>
            <a:ext cx="22860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2819400"/>
            <a:ext cx="5486400" cy="1033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12" y="4191000"/>
            <a:ext cx="2647950" cy="8477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02864" y="4424349"/>
            <a:ext cx="1371600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Levels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12" y="3381375"/>
            <a:ext cx="2609850" cy="80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834"/>
          <a:stretch/>
        </p:blipFill>
        <p:spPr>
          <a:xfrm>
            <a:off x="1236979" y="2004786"/>
            <a:ext cx="2286000" cy="308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812" y="2244880"/>
            <a:ext cx="1447800" cy="913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135" y="2209800"/>
            <a:ext cx="3533775" cy="11906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0011" y="3828650"/>
            <a:ext cx="2057401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70011" y="4659642"/>
            <a:ext cx="2057401" cy="304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12" y="4352925"/>
            <a:ext cx="26765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Levels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4038600"/>
            <a:ext cx="2638425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834"/>
          <a:stretch/>
        </p:blipFill>
        <p:spPr>
          <a:xfrm>
            <a:off x="1236979" y="2004786"/>
            <a:ext cx="2286000" cy="308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12" y="2583543"/>
            <a:ext cx="2124075" cy="1238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02864" y="3429000"/>
            <a:ext cx="1591148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Levels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4" y="5429250"/>
            <a:ext cx="2505075" cy="361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r="2834"/>
          <a:stretch/>
        </p:blipFill>
        <p:spPr>
          <a:xfrm>
            <a:off x="1217612" y="2209800"/>
            <a:ext cx="2286000" cy="3086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612" y="2078824"/>
            <a:ext cx="5486400" cy="10334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812" y="3290873"/>
            <a:ext cx="2647950" cy="8477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302864" y="4424349"/>
            <a:ext cx="1371600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012" y="4326937"/>
            <a:ext cx="1447800" cy="9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Levels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087" y="3408883"/>
            <a:ext cx="2676525" cy="90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87" y="5899684"/>
            <a:ext cx="2486025" cy="314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2834"/>
          <a:stretch/>
        </p:blipFill>
        <p:spPr>
          <a:xfrm>
            <a:off x="1236979" y="2004786"/>
            <a:ext cx="2286000" cy="308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12" y="2220679"/>
            <a:ext cx="1447800" cy="913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3" y="2218258"/>
            <a:ext cx="3533775" cy="11906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70011" y="3828650"/>
            <a:ext cx="2057401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0011" y="4572000"/>
            <a:ext cx="2057401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763" y="4405326"/>
            <a:ext cx="21240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Levels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527" y="5657850"/>
            <a:ext cx="2505075" cy="36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3578223"/>
            <a:ext cx="2638425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2834"/>
          <a:stretch/>
        </p:blipFill>
        <p:spPr>
          <a:xfrm>
            <a:off x="1903412" y="2384424"/>
            <a:ext cx="2286000" cy="308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096" y="2225672"/>
            <a:ext cx="2124075" cy="12382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69297" y="3808638"/>
            <a:ext cx="1591148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458" y="4603749"/>
            <a:ext cx="24193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OCL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2" y="2819400"/>
            <a:ext cx="1295400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2" y="4098124"/>
            <a:ext cx="2495550" cy="6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47" y="2338387"/>
            <a:ext cx="3486150" cy="30956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7613" y="4119549"/>
            <a:ext cx="1752600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Motivation and Contributions</a:t>
            </a:r>
          </a:p>
          <a:p>
            <a:pPr algn="just"/>
            <a:r>
              <a:rPr lang="en-US" sz="2800" dirty="0" smtClean="0"/>
              <a:t>The Object Constraint Language (OCL)</a:t>
            </a:r>
          </a:p>
          <a:p>
            <a:pPr algn="just"/>
            <a:r>
              <a:rPr lang="en-US" sz="2800" dirty="0" smtClean="0"/>
              <a:t>Terminology related to OCL</a:t>
            </a:r>
          </a:p>
          <a:p>
            <a:pPr algn="just"/>
            <a:r>
              <a:rPr lang="en-US" sz="2800" dirty="0" smtClean="0"/>
              <a:t>Industrial Applications</a:t>
            </a:r>
          </a:p>
          <a:p>
            <a:pPr algn="just"/>
            <a:r>
              <a:rPr lang="en-US" sz="2800" dirty="0" smtClean="0"/>
              <a:t>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OCL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641" y="1676400"/>
            <a:ext cx="1295400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2" y="2920882"/>
            <a:ext cx="249555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12" y="3733446"/>
            <a:ext cx="4152900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662" y="2466975"/>
            <a:ext cx="3486150" cy="30956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99637" y="5080431"/>
            <a:ext cx="1142999" cy="3762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OCL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160" y="2353939"/>
            <a:ext cx="1295400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204" y="3682127"/>
            <a:ext cx="1028700" cy="116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837" y="3675147"/>
            <a:ext cx="885825" cy="1047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084" y="3684005"/>
            <a:ext cx="1133475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262" y="2647950"/>
            <a:ext cx="2495550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54" y="2249424"/>
            <a:ext cx="3486150" cy="309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0427" y="4943679"/>
            <a:ext cx="60144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4377" y="4936778"/>
            <a:ext cx="65274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6046" y="4943679"/>
            <a:ext cx="12410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undefined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2813" y="3276600"/>
            <a:ext cx="2743200" cy="3762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OCL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2249424"/>
            <a:ext cx="1295400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37" y="3458915"/>
            <a:ext cx="2495550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54" y="2249424"/>
            <a:ext cx="3486150" cy="30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3700" y="2325624"/>
            <a:ext cx="914400" cy="10858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2813" y="3662349"/>
            <a:ext cx="1219199" cy="3762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412" y="2297049"/>
            <a:ext cx="1028700" cy="1162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1778" y="2297049"/>
            <a:ext cx="885825" cy="1047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914" y="2325624"/>
            <a:ext cx="1133475" cy="1133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63" y="4144531"/>
            <a:ext cx="9144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OCL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2249424"/>
            <a:ext cx="1295400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714" y="3441192"/>
            <a:ext cx="2495550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54" y="2249424"/>
            <a:ext cx="3486150" cy="3095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714" y="4230461"/>
            <a:ext cx="1028700" cy="1162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1041" y="4435235"/>
            <a:ext cx="1219199" cy="3762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Purposes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4" y="2249424"/>
            <a:ext cx="3486150" cy="30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2916173"/>
            <a:ext cx="6686550" cy="1762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2813" y="3276600"/>
            <a:ext cx="2743199" cy="3762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Purposes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4" y="2249424"/>
            <a:ext cx="34861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2" y="2692336"/>
            <a:ext cx="7115175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2813" y="3276600"/>
            <a:ext cx="2666999" cy="3762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Purposes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4" y="2249424"/>
            <a:ext cx="3486150" cy="30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2" y="2216767"/>
            <a:ext cx="6477000" cy="3409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2813" y="4435235"/>
            <a:ext cx="1066799" cy="3762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743200"/>
            <a:ext cx="8763000" cy="1066800"/>
          </a:xfrm>
        </p:spPr>
        <p:txBody>
          <a:bodyPr/>
          <a:lstStyle/>
          <a:p>
            <a:pPr algn="ctr"/>
            <a:r>
              <a:rPr lang="en-US" dirty="0" smtClean="0"/>
              <a:t>Industrial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33400"/>
            <a:ext cx="10363200" cy="1066800"/>
          </a:xfrm>
        </p:spPr>
        <p:txBody>
          <a:bodyPr/>
          <a:lstStyle/>
          <a:p>
            <a:r>
              <a:rPr lang="en-US" dirty="0" smtClean="0"/>
              <a:t>Model-based Testing of Video Conferencing Systems: Cisco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41512" y="1840468"/>
            <a:ext cx="1954407" cy="2045732"/>
            <a:chOff x="1600200" y="1600200"/>
            <a:chExt cx="1954407" cy="2045732"/>
          </a:xfrm>
        </p:grpSpPr>
        <p:pic>
          <p:nvPicPr>
            <p:cNvPr id="6" name="Picture 5" descr="ipphone 4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3501" r="15833" b="5249"/>
            <a:stretch/>
          </p:blipFill>
          <p:spPr>
            <a:xfrm>
              <a:off x="1600200" y="1600200"/>
              <a:ext cx="1954407" cy="1739899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133600" y="3276600"/>
              <a:ext cx="1847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27512" y="1840468"/>
            <a:ext cx="1905000" cy="2045732"/>
            <a:chOff x="3886200" y="1600200"/>
            <a:chExt cx="1905000" cy="2045732"/>
          </a:xfrm>
        </p:grpSpPr>
        <p:pic>
          <p:nvPicPr>
            <p:cNvPr id="9" name="Picture 8" descr="ipphone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7" t="6428" r="20860" b="5357"/>
            <a:stretch/>
          </p:blipFill>
          <p:spPr>
            <a:xfrm>
              <a:off x="3886200" y="1600200"/>
              <a:ext cx="1905000" cy="1741439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419600" y="3276600"/>
              <a:ext cx="1847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70112" y="3897868"/>
            <a:ext cx="3810000" cy="2198132"/>
            <a:chOff x="1828800" y="3657600"/>
            <a:chExt cx="3810000" cy="2198132"/>
          </a:xfrm>
        </p:grpSpPr>
        <p:pic>
          <p:nvPicPr>
            <p:cNvPr id="12" name="Picture 11" descr="Room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9" t="25371" r="9630" b="22778"/>
            <a:stretch/>
          </p:blipFill>
          <p:spPr>
            <a:xfrm>
              <a:off x="1828800" y="3657600"/>
              <a:ext cx="3810000" cy="1884805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352800" y="5486400"/>
              <a:ext cx="1847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13512" y="2029936"/>
            <a:ext cx="2476500" cy="3925332"/>
            <a:chOff x="6248400" y="1778000"/>
            <a:chExt cx="2476500" cy="3925332"/>
          </a:xfrm>
        </p:grpSpPr>
        <p:pic>
          <p:nvPicPr>
            <p:cNvPr id="15" name="Picture 14" descr="C5000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5" t="8187" r="13523" b="8187"/>
            <a:stretch/>
          </p:blipFill>
          <p:spPr>
            <a:xfrm>
              <a:off x="6248400" y="1778000"/>
              <a:ext cx="2476500" cy="3632200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084839" y="5334000"/>
              <a:ext cx="1847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32012" y="5791200"/>
            <a:ext cx="685800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Product Lines of Video Conferencing Systems at Cisco</a:t>
            </a:r>
          </a:p>
        </p:txBody>
      </p:sp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33400"/>
            <a:ext cx="10210800" cy="1066800"/>
          </a:xfrm>
        </p:spPr>
        <p:txBody>
          <a:bodyPr/>
          <a:lstStyle/>
          <a:p>
            <a:r>
              <a:rPr lang="en-US" dirty="0"/>
              <a:t>Model-based Testing of Video Conferencing Systems: Cisco</a:t>
            </a:r>
          </a:p>
        </p:txBody>
      </p:sp>
      <p:pic>
        <p:nvPicPr>
          <p:cNvPr id="4" name="Picture 3" descr="Screen Shot 2014-09-28 at 12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8837612" cy="503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0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743200"/>
            <a:ext cx="8763000" cy="1066800"/>
          </a:xfrm>
        </p:spPr>
        <p:txBody>
          <a:bodyPr/>
          <a:lstStyle/>
          <a:p>
            <a:pPr algn="ctr"/>
            <a:r>
              <a:rPr lang="en-US" dirty="0" smtClean="0"/>
              <a:t>The Object Constraint Language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7200"/>
            <a:ext cx="10210800" cy="1066800"/>
          </a:xfrm>
        </p:spPr>
        <p:txBody>
          <a:bodyPr/>
          <a:lstStyle/>
          <a:p>
            <a:r>
              <a:rPr lang="en-US" dirty="0"/>
              <a:t>Model-based Testing of Video Conferencing Systems: Cisco</a:t>
            </a:r>
          </a:p>
        </p:txBody>
      </p:sp>
      <p:pic>
        <p:nvPicPr>
          <p:cNvPr id="4" name="Picture 3" descr="Screen Shot 2014-09-28 at 12.4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600200"/>
            <a:ext cx="5294312" cy="4733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5412" y="4724400"/>
            <a:ext cx="3862856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600" dirty="0" smtClean="0"/>
              <a:t>CD: Class Diagram</a:t>
            </a:r>
          </a:p>
          <a:p>
            <a:r>
              <a:rPr lang="en-US" sz="1600" dirty="0" smtClean="0"/>
              <a:t>SM: State Machines</a:t>
            </a:r>
          </a:p>
          <a:p>
            <a:r>
              <a:rPr lang="en-US" sz="1600" dirty="0" err="1" smtClean="0"/>
              <a:t>CSolv</a:t>
            </a:r>
            <a:r>
              <a:rPr lang="en-US" sz="1600" dirty="0" smtClean="0"/>
              <a:t>: Constraint Solving</a:t>
            </a:r>
          </a:p>
          <a:p>
            <a:r>
              <a:rPr lang="en-US" sz="1600" dirty="0" smtClean="0"/>
              <a:t>CE: Constraint Evaluation</a:t>
            </a:r>
          </a:p>
          <a:p>
            <a:r>
              <a:rPr lang="en-US" sz="1600" dirty="0" smtClean="0"/>
              <a:t>OQ: OCL Querying</a:t>
            </a:r>
          </a:p>
          <a:p>
            <a:r>
              <a:rPr lang="en-US" sz="1600" dirty="0" smtClean="0"/>
              <a:t>RTES: Real-Time and Embedded System </a:t>
            </a:r>
          </a:p>
        </p:txBody>
      </p:sp>
    </p:spTree>
    <p:extLst>
      <p:ext uri="{BB962C8B-B14F-4D97-AF65-F5344CB8AC3E}">
        <p14:creationId xmlns:p14="http://schemas.microsoft.com/office/powerpoint/2010/main" val="15014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82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 </a:t>
            </a:r>
            <a:r>
              <a:rPr lang="en-US" dirty="0"/>
              <a:t>Model-Based Testing</a:t>
            </a:r>
            <a:r>
              <a:rPr lang="en-US" dirty="0" smtClean="0"/>
              <a:t>: </a:t>
            </a:r>
            <a:r>
              <a:rPr lang="en-US" dirty="0" err="1" smtClean="0"/>
              <a:t>WesternGeco</a:t>
            </a:r>
            <a:r>
              <a:rPr lang="en-US" dirty="0" smtClean="0"/>
              <a:t> and </a:t>
            </a:r>
            <a:r>
              <a:rPr lang="en-US" dirty="0" err="1" smtClean="0"/>
              <a:t>Tomra</a:t>
            </a:r>
            <a:endParaRPr lang="en-US" dirty="0"/>
          </a:p>
        </p:txBody>
      </p:sp>
      <p:grpSp>
        <p:nvGrpSpPr>
          <p:cNvPr id="5" name="Group 15"/>
          <p:cNvGrpSpPr/>
          <p:nvPr/>
        </p:nvGrpSpPr>
        <p:grpSpPr>
          <a:xfrm>
            <a:off x="5942012" y="1447800"/>
            <a:ext cx="3810000" cy="3036332"/>
            <a:chOff x="5029200" y="1801225"/>
            <a:chExt cx="3810000" cy="30363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b="27928"/>
            <a:stretch>
              <a:fillRect/>
            </a:stretch>
          </p:blipFill>
          <p:spPr>
            <a:xfrm>
              <a:off x="5410200" y="2667000"/>
              <a:ext cx="2971800" cy="16063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9200" y="4468225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Garamond"/>
                  <a:cs typeface="Garamond"/>
                </a:rPr>
                <a:t>Marine Seismic Acquisition System</a:t>
              </a:r>
              <a:endParaRPr lang="en-US" dirty="0">
                <a:latin typeface="Garamond"/>
                <a:cs typeface="Garamond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677" y="1801225"/>
              <a:ext cx="1624013" cy="7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14"/>
          <p:cNvGrpSpPr/>
          <p:nvPr/>
        </p:nvGrpSpPr>
        <p:grpSpPr>
          <a:xfrm>
            <a:off x="1446212" y="1580845"/>
            <a:ext cx="3810000" cy="2914955"/>
            <a:chOff x="533400" y="1569177"/>
            <a:chExt cx="3810000" cy="2914955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41148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Garamond"/>
                  <a:cs typeface="Garamond"/>
                </a:rPr>
                <a:t>Bottle Recycling Machine</a:t>
              </a:r>
              <a:endParaRPr lang="en-US" dirty="0">
                <a:latin typeface="Garamond"/>
                <a:cs typeface="Garamond"/>
              </a:endParaRPr>
            </a:p>
          </p:txBody>
        </p:sp>
        <p:pic>
          <p:nvPicPr>
            <p:cNvPr id="11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057400"/>
              <a:ext cx="2971800" cy="204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1569177"/>
              <a:ext cx="14668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41412" y="4572000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Soft RTES, Behavior driven by environment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Independent testing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Focusing on illegal/unsafe environment conditions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Simulation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Testing on development platform</a:t>
            </a:r>
          </a:p>
        </p:txBody>
      </p:sp>
    </p:spTree>
    <p:extLst>
      <p:ext uri="{BB962C8B-B14F-4D97-AF65-F5344CB8AC3E}">
        <p14:creationId xmlns:p14="http://schemas.microsoft.com/office/powerpoint/2010/main" val="2990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82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 </a:t>
            </a:r>
            <a:r>
              <a:rPr lang="en-US" dirty="0"/>
              <a:t>Model-Based Testing</a:t>
            </a:r>
            <a:r>
              <a:rPr lang="en-US" dirty="0" smtClean="0"/>
              <a:t>: </a:t>
            </a:r>
            <a:r>
              <a:rPr lang="en-US" dirty="0" err="1" smtClean="0"/>
              <a:t>WesternGeco</a:t>
            </a:r>
            <a:r>
              <a:rPr lang="en-US" dirty="0" smtClean="0"/>
              <a:t> and </a:t>
            </a:r>
            <a:r>
              <a:rPr lang="en-US" dirty="0" err="1" smtClean="0"/>
              <a:t>Tomra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2438400"/>
            <a:ext cx="8696325" cy="2390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2412" y="4876800"/>
            <a:ext cx="873965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/>
              <a:t>MSM: Marine Seismic </a:t>
            </a:r>
            <a:r>
              <a:rPr lang="en-US" sz="1600" dirty="0" smtClean="0"/>
              <a:t>Acquisition, BRE: Bottle Recycling </a:t>
            </a:r>
          </a:p>
        </p:txBody>
      </p:sp>
    </p:spTree>
    <p:extLst>
      <p:ext uri="{BB962C8B-B14F-4D97-AF65-F5344CB8AC3E}">
        <p14:creationId xmlns:p14="http://schemas.microsoft.com/office/powerpoint/2010/main" val="37346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134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 </a:t>
            </a:r>
            <a:r>
              <a:rPr lang="en-US" dirty="0"/>
              <a:t>Model-Based Testing</a:t>
            </a:r>
            <a:r>
              <a:rPr lang="en-US" dirty="0" smtClean="0"/>
              <a:t>: </a:t>
            </a:r>
            <a:r>
              <a:rPr lang="en-US" dirty="0" err="1" smtClean="0"/>
              <a:t>WesternGeco</a:t>
            </a:r>
            <a:r>
              <a:rPr lang="en-US" dirty="0" smtClean="0"/>
              <a:t> and </a:t>
            </a:r>
            <a:r>
              <a:rPr lang="en-US" dirty="0" err="1" smtClean="0"/>
              <a:t>Tomra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2590800"/>
            <a:ext cx="6657975" cy="1914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07756" y="4572000"/>
            <a:ext cx="6529856" cy="5847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CD: Class Diagram, SM: State Machine, </a:t>
            </a:r>
            <a:r>
              <a:rPr lang="en-US" sz="1600" dirty="0" err="1" smtClean="0"/>
              <a:t>CSolv</a:t>
            </a:r>
            <a:r>
              <a:rPr lang="en-US" sz="1600" dirty="0" smtClean="0"/>
              <a:t>: Constraint Solving, CE: Constraint Evaluation, RTES: Real-Time and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20265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Certification of subsea production control </a:t>
            </a:r>
            <a:r>
              <a:rPr lang="en-US" dirty="0" smtClean="0"/>
              <a:t>system: Kongsberg Maritime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971800"/>
            <a:ext cx="9610725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6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Certification of subsea production control </a:t>
            </a:r>
            <a:r>
              <a:rPr lang="en-US" dirty="0" smtClean="0"/>
              <a:t>system: Kongsberg Maritime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2895600"/>
            <a:ext cx="7524750" cy="904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79612" y="3886200"/>
            <a:ext cx="7391400" cy="5847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CD: Class Diagram, CE: Constraint Evaluation, OGP: Oil and Gas Production, ICS: Integrated Control System, RTES: Real-Time and Embedded System</a:t>
            </a:r>
          </a:p>
        </p:txBody>
      </p:sp>
    </p:spTree>
    <p:extLst>
      <p:ext uri="{BB962C8B-B14F-4D97-AF65-F5344CB8AC3E}">
        <p14:creationId xmlns:p14="http://schemas.microsoft.com/office/powerpoint/2010/main" val="31664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06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 Modeling of subsea </a:t>
            </a:r>
            <a:r>
              <a:rPr lang="en-US" dirty="0"/>
              <a:t>control modules : </a:t>
            </a:r>
            <a:r>
              <a:rPr lang="en-US" dirty="0" smtClean="0"/>
              <a:t>FMC Technologies </a:t>
            </a:r>
            <a:endParaRPr lang="en-US" dirty="0"/>
          </a:p>
        </p:txBody>
      </p:sp>
      <p:pic>
        <p:nvPicPr>
          <p:cNvPr id="5" name="Picture 2" descr="9038-21001 The Subsea World 2006 Highres version 14 Jul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CA2B1"/>
              </a:clrFrom>
              <a:clrTo>
                <a:srgbClr val="9CA2B1">
                  <a:alpha val="0"/>
                </a:srgbClr>
              </a:clrTo>
            </a:clrChange>
            <a:lum contrast="47000"/>
            <a:alphaModFix/>
          </a:blip>
          <a:srcRect/>
          <a:stretch>
            <a:fillRect/>
          </a:stretch>
        </p:blipFill>
        <p:spPr bwMode="auto">
          <a:xfrm>
            <a:off x="1065212" y="1828800"/>
            <a:ext cx="4800600" cy="3600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18212" y="2057400"/>
            <a:ext cx="525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20688" indent="-342900" algn="just" fontAlgn="base">
              <a:spcBef>
                <a:spcPts val="775"/>
              </a:spcBef>
              <a:spcAft>
                <a:spcPct val="0"/>
              </a:spcAft>
              <a:buSzPct val="110000"/>
              <a:buFont typeface="Wingdings" charset="2"/>
              <a:buChar char="ü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Palatino Linotype"/>
                <a:sym typeface="Comic Sans MS" charset="0"/>
              </a:rPr>
              <a:t>Large-scale, highly-hierarchical and high-configurable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Palatino Linotype"/>
                <a:sym typeface="Comic Sans MS" charset="0"/>
              </a:rPr>
              <a:t>ICSs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Palatino Linotype"/>
                <a:sym typeface="Comic Sans MS" charset="0"/>
              </a:rPr>
              <a:t> for managing exploitation of oil and gas production fields</a:t>
            </a:r>
          </a:p>
          <a:p>
            <a:pPr marL="420688" indent="-342900" algn="just" fontAlgn="base">
              <a:spcBef>
                <a:spcPts val="775"/>
              </a:spcBef>
              <a:spcAft>
                <a:spcPct val="0"/>
              </a:spcAft>
              <a:buSzPct val="110000"/>
              <a:buFont typeface="Wingdings" charset="2"/>
              <a:buChar char="ü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Palatino Linotype"/>
                <a:sym typeface="Comic Sans MS" charset="0"/>
              </a:rPr>
              <a:t>Key components subsea control modules: software, electronics, instrumentation, and hydraulics for safety and efficient operation of subsea tree valves, and chokes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212" y="5410200"/>
            <a:ext cx="480060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Subsea Field</a:t>
            </a:r>
          </a:p>
        </p:txBody>
      </p:sp>
    </p:spTree>
    <p:extLst>
      <p:ext uri="{BB962C8B-B14F-4D97-AF65-F5344CB8AC3E}">
        <p14:creationId xmlns:p14="http://schemas.microsoft.com/office/powerpoint/2010/main" val="25819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06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 Modeling of subsea </a:t>
            </a:r>
            <a:r>
              <a:rPr lang="en-US" dirty="0"/>
              <a:t>control modules : </a:t>
            </a:r>
            <a:r>
              <a:rPr lang="en-US" dirty="0" smtClean="0"/>
              <a:t>FMC Technologies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590800"/>
            <a:ext cx="9601200" cy="186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0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906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 Modeling of subsea </a:t>
            </a:r>
            <a:r>
              <a:rPr lang="en-US" dirty="0"/>
              <a:t>control modules : </a:t>
            </a:r>
            <a:r>
              <a:rPr lang="en-US" dirty="0" smtClean="0"/>
              <a:t>FMC Technologies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2819400"/>
            <a:ext cx="7534275" cy="981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79612" y="3886200"/>
            <a:ext cx="7391400" cy="5847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CD: Class Diagram, CE: Constraint Evaluation, OGP: Oil and Gas Production, ICS: Integrated Control System, RTES: Real-Time and Embedded System</a:t>
            </a:r>
          </a:p>
        </p:txBody>
      </p:sp>
    </p:spTree>
    <p:extLst>
      <p:ext uri="{BB962C8B-B14F-4D97-AF65-F5344CB8AC3E}">
        <p14:creationId xmlns:p14="http://schemas.microsoft.com/office/powerpoint/2010/main" val="20125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724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100" dirty="0" smtClean="0"/>
              <a:t>Selecting </a:t>
            </a:r>
            <a:r>
              <a:rPr lang="en-US" sz="3100" dirty="0"/>
              <a:t>a subset of </a:t>
            </a:r>
            <a:r>
              <a:rPr lang="en-US" sz="3100" dirty="0" smtClean="0"/>
              <a:t>OCL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600" dirty="0"/>
              <a:t>select, collect, and </a:t>
            </a:r>
            <a:r>
              <a:rPr lang="en-US" sz="2600" dirty="0" err="1"/>
              <a:t>forAll</a:t>
            </a:r>
            <a:r>
              <a:rPr lang="en-US" sz="2600" dirty="0"/>
              <a:t> </a:t>
            </a:r>
          </a:p>
          <a:p>
            <a:pPr algn="just"/>
            <a:r>
              <a:rPr lang="en-US" sz="2800" dirty="0" smtClean="0"/>
              <a:t>Choosing </a:t>
            </a:r>
            <a:r>
              <a:rPr lang="en-US" sz="2800" dirty="0"/>
              <a:t>a Meta </a:t>
            </a:r>
            <a:r>
              <a:rPr lang="en-US" sz="2800" dirty="0" smtClean="0"/>
              <a:t>Level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6/8 </a:t>
            </a:r>
            <a:r>
              <a:rPr lang="en-US" sz="2600" dirty="0"/>
              <a:t>are related to MBT, </a:t>
            </a:r>
            <a:r>
              <a:rPr lang="en-US" sz="2600" dirty="0" err="1" smtClean="0"/>
              <a:t>secifying</a:t>
            </a:r>
            <a:r>
              <a:rPr lang="en-US" sz="2600" dirty="0" smtClean="0"/>
              <a:t> </a:t>
            </a:r>
            <a:r>
              <a:rPr lang="en-US" sz="2600" dirty="0"/>
              <a:t>constraints at M1 and enforcing </a:t>
            </a:r>
            <a:r>
              <a:rPr lang="en-US" sz="2600" dirty="0" smtClean="0"/>
              <a:t>at M0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2/8 with UML </a:t>
            </a:r>
            <a:r>
              <a:rPr lang="en-US" sz="2600" dirty="0"/>
              <a:t>profiles, </a:t>
            </a:r>
            <a:r>
              <a:rPr lang="en-US" sz="2600" dirty="0" smtClean="0"/>
              <a:t>Constraints </a:t>
            </a:r>
            <a:r>
              <a:rPr lang="en-US" sz="2600" dirty="0"/>
              <a:t>at the M2 level and </a:t>
            </a:r>
            <a:r>
              <a:rPr lang="en-US" sz="2600" dirty="0" smtClean="0"/>
              <a:t>enforced </a:t>
            </a:r>
            <a:r>
              <a:rPr lang="en-US" sz="2600" dirty="0"/>
              <a:t>at </a:t>
            </a:r>
            <a:r>
              <a:rPr lang="en-US" sz="2600" dirty="0" smtClean="0"/>
              <a:t>M1</a:t>
            </a:r>
            <a:endParaRPr lang="en-US" sz="2600" dirty="0"/>
          </a:p>
          <a:p>
            <a:pPr algn="just"/>
            <a:r>
              <a:rPr lang="en-US" sz="2800" dirty="0" smtClean="0"/>
              <a:t>Choosing Diagram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Class </a:t>
            </a:r>
            <a:r>
              <a:rPr lang="en-US" sz="2600" dirty="0"/>
              <a:t>diagrams </a:t>
            </a:r>
            <a:r>
              <a:rPr lang="en-US" sz="2600" dirty="0" smtClean="0"/>
              <a:t>or equivalent as </a:t>
            </a:r>
            <a:r>
              <a:rPr lang="en-US" sz="2600" dirty="0"/>
              <a:t>the basis </a:t>
            </a:r>
            <a:endParaRPr lang="en-US" sz="26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Behavioral diagrams, UML Profiles, </a:t>
            </a:r>
            <a:r>
              <a:rPr lang="en-US" sz="2600" dirty="0" err="1" smtClean="0"/>
              <a:t>Metamodels</a:t>
            </a:r>
            <a:endParaRPr lang="en-US" sz="2600" dirty="0" smtClean="0"/>
          </a:p>
          <a:p>
            <a:pPr algn="just"/>
            <a:r>
              <a:rPr lang="en-US" sz="2800" dirty="0"/>
              <a:t>Selecting a purpose of </a:t>
            </a:r>
            <a:r>
              <a:rPr lang="en-US" sz="2800" dirty="0" smtClean="0"/>
              <a:t>OCL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Evaluation </a:t>
            </a:r>
            <a:r>
              <a:rPr lang="en-US" sz="2600" dirty="0"/>
              <a:t>(</a:t>
            </a:r>
            <a:r>
              <a:rPr lang="en-US" sz="2600" dirty="0" smtClean="0"/>
              <a:t>6/8) </a:t>
            </a:r>
            <a:r>
              <a:rPr lang="en-US" sz="2600" dirty="0"/>
              <a:t>followed by solving (</a:t>
            </a:r>
            <a:r>
              <a:rPr lang="en-US" sz="2600" dirty="0" smtClean="0"/>
              <a:t>4/8</a:t>
            </a:r>
            <a:r>
              <a:rPr lang="en-US" sz="26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Standard language for writing constraints on UML </a:t>
            </a:r>
            <a:r>
              <a:rPr lang="en-US" sz="2800" dirty="0" smtClean="0"/>
              <a:t>models</a:t>
            </a:r>
            <a:endParaRPr lang="en-US" sz="2800" dirty="0"/>
          </a:p>
          <a:p>
            <a:pPr algn="just"/>
            <a:r>
              <a:rPr lang="en-US" sz="2800" dirty="0"/>
              <a:t>First order logic and is a highly expressive </a:t>
            </a:r>
            <a:r>
              <a:rPr lang="en-US" sz="2800" dirty="0" smtClean="0"/>
              <a:t>language</a:t>
            </a:r>
            <a:endParaRPr lang="en-US" sz="2800" dirty="0"/>
          </a:p>
          <a:p>
            <a:pPr algn="just"/>
            <a:r>
              <a:rPr lang="en-US" sz="2800" dirty="0"/>
              <a:t>Class and state invariants, guards in state machines, constraints in sequence diagrams, and pre and post </a:t>
            </a:r>
            <a:r>
              <a:rPr lang="en-US" sz="2800" dirty="0" smtClean="0"/>
              <a:t>conditions </a:t>
            </a:r>
            <a:r>
              <a:rPr lang="en-US" sz="2800" dirty="0"/>
              <a:t>of </a:t>
            </a:r>
            <a:r>
              <a:rPr lang="en-US" sz="2800" dirty="0" smtClean="0"/>
              <a:t>operations</a:t>
            </a:r>
            <a:endParaRPr lang="en-US" sz="2800" dirty="0"/>
          </a:p>
          <a:p>
            <a:pPr algn="just"/>
            <a:r>
              <a:rPr lang="en-US" sz="2800" dirty="0"/>
              <a:t>Constraints on UML profiles and </a:t>
            </a:r>
            <a:r>
              <a:rPr lang="en-US" sz="2800" dirty="0" err="1"/>
              <a:t>metamodels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Object Constraint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743200"/>
            <a:ext cx="8763000" cy="10668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743200"/>
            <a:ext cx="8763000" cy="1066800"/>
          </a:xfrm>
        </p:spPr>
        <p:txBody>
          <a:bodyPr/>
          <a:lstStyle/>
          <a:p>
            <a:pPr algn="ctr"/>
            <a:r>
              <a:rPr lang="en-US" dirty="0" smtClean="0"/>
              <a:t>Motivation and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372600" cy="4191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Clear </a:t>
            </a:r>
            <a:r>
              <a:rPr lang="en-US" sz="2800" dirty="0"/>
              <a:t>and precise definitions of commonly used terminology related to the use of </a:t>
            </a:r>
            <a:r>
              <a:rPr lang="en-US" sz="2800" dirty="0" smtClean="0"/>
              <a:t>OCL</a:t>
            </a:r>
          </a:p>
          <a:p>
            <a:pPr algn="just"/>
            <a:r>
              <a:rPr lang="en-US" sz="2800" dirty="0" smtClean="0"/>
              <a:t>A </a:t>
            </a:r>
            <a:r>
              <a:rPr lang="en-US" sz="2800" dirty="0"/>
              <a:t>clear relationship among the different purposes (e.g., OCL solving and evaluation) that OCL can be used </a:t>
            </a:r>
            <a:r>
              <a:rPr lang="en-US" sz="2800" dirty="0" smtClean="0"/>
              <a:t>for</a:t>
            </a:r>
            <a:endParaRPr lang="en-US" sz="2800" dirty="0"/>
          </a:p>
          <a:p>
            <a:pPr algn="just"/>
            <a:r>
              <a:rPr lang="en-US" sz="2800" dirty="0" smtClean="0"/>
              <a:t>Key </a:t>
            </a:r>
            <a:r>
              <a:rPr lang="en-US" sz="2800" dirty="0"/>
              <a:t>results from our industrial applications of </a:t>
            </a:r>
            <a:r>
              <a:rPr lang="en-US" sz="2800" dirty="0" smtClean="0"/>
              <a:t>OCL</a:t>
            </a:r>
          </a:p>
          <a:p>
            <a:pPr algn="just"/>
            <a:r>
              <a:rPr lang="en-US" sz="2800" dirty="0" smtClean="0"/>
              <a:t>Guide </a:t>
            </a:r>
            <a:r>
              <a:rPr lang="en-US" sz="2800" dirty="0"/>
              <a:t>practitioners in choosing when to apply OCL for a particular purpose and at which meta </a:t>
            </a:r>
            <a:r>
              <a:rPr lang="en-US" sz="2800" dirty="0" smtClean="0"/>
              <a:t>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743200"/>
            <a:ext cx="8763000" cy="1066800"/>
          </a:xfrm>
        </p:spPr>
        <p:txBody>
          <a:bodyPr/>
          <a:lstStyle/>
          <a:p>
            <a:pPr algn="ctr"/>
            <a:r>
              <a:rPr lang="en-US" dirty="0"/>
              <a:t>Terminology related to OCL</a:t>
            </a:r>
          </a:p>
        </p:txBody>
      </p:sp>
    </p:spTree>
    <p:extLst>
      <p:ext uri="{BB962C8B-B14F-4D97-AF65-F5344CB8AC3E}">
        <p14:creationId xmlns:p14="http://schemas.microsoft.com/office/powerpoint/2010/main" val="41038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28600"/>
            <a:ext cx="9829800" cy="1066800"/>
          </a:xfrm>
        </p:spPr>
        <p:txBody>
          <a:bodyPr/>
          <a:lstStyle/>
          <a:p>
            <a:r>
              <a:rPr lang="en-US" dirty="0" smtClean="0"/>
              <a:t>Overview of  the OCL Terminology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9" y="1371600"/>
            <a:ext cx="10306943" cy="444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6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MOF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34"/>
          <a:stretch/>
        </p:blipFill>
        <p:spPr>
          <a:xfrm>
            <a:off x="1236979" y="2004786"/>
            <a:ext cx="22860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3031111"/>
            <a:ext cx="5486400" cy="1033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2864" y="4172553"/>
            <a:ext cx="1371600" cy="4524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652</Words>
  <Application>Microsoft Macintosh PowerPoint</Application>
  <PresentationFormat>Custom</PresentationFormat>
  <Paragraphs>92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Business strategy presentation</vt:lpstr>
      <vt:lpstr>Insights on the Use of OCL in Diverse Industrial Applications</vt:lpstr>
      <vt:lpstr>Outline of the Presentation</vt:lpstr>
      <vt:lpstr>The Object Constraint Language </vt:lpstr>
      <vt:lpstr>The Object Constraint Language</vt:lpstr>
      <vt:lpstr>Motivation and Contributions</vt:lpstr>
      <vt:lpstr>Motivation and Contributions</vt:lpstr>
      <vt:lpstr>Terminology related to OCL</vt:lpstr>
      <vt:lpstr>Overview of  the OCL Terminology</vt:lpstr>
      <vt:lpstr>MOF Levels</vt:lpstr>
      <vt:lpstr>MOF Levels</vt:lpstr>
      <vt:lpstr>MOF Levels</vt:lpstr>
      <vt:lpstr>MOF Levels</vt:lpstr>
      <vt:lpstr>Specification Levels</vt:lpstr>
      <vt:lpstr>Specification Levels</vt:lpstr>
      <vt:lpstr>Specification Levels</vt:lpstr>
      <vt:lpstr>Enforcement Levels</vt:lpstr>
      <vt:lpstr>Enforcement Levels</vt:lpstr>
      <vt:lpstr>Enforcement Levels</vt:lpstr>
      <vt:lpstr>Purposes of OCL</vt:lpstr>
      <vt:lpstr>Purposes of OCL</vt:lpstr>
      <vt:lpstr>Purposes of OCL</vt:lpstr>
      <vt:lpstr>Purposes of OCL</vt:lpstr>
      <vt:lpstr>Purposes of OCL</vt:lpstr>
      <vt:lpstr>Relationship between Purposes</vt:lpstr>
      <vt:lpstr>Relationship between Purposes</vt:lpstr>
      <vt:lpstr>Relationship between Purposes</vt:lpstr>
      <vt:lpstr>Industrial Applications</vt:lpstr>
      <vt:lpstr>Model-based Testing of Video Conferencing Systems: Cisco</vt:lpstr>
      <vt:lpstr>Model-based Testing of Video Conferencing Systems: Cisco</vt:lpstr>
      <vt:lpstr>Model-based Testing of Video Conferencing Systems: Cisco</vt:lpstr>
      <vt:lpstr>Environment Model-Based Testing: WesternGeco and Tomra</vt:lpstr>
      <vt:lpstr>Environment Model-Based Testing: WesternGeco and Tomra</vt:lpstr>
      <vt:lpstr>Environment Model-Based Testing: WesternGeco and Tomra</vt:lpstr>
      <vt:lpstr>Safety Certification of subsea production control system: Kongsberg Maritime </vt:lpstr>
      <vt:lpstr>Safety Certification of subsea production control system: Kongsberg Maritime </vt:lpstr>
      <vt:lpstr>Architecture Modeling of subsea control modules : FMC Technologies </vt:lpstr>
      <vt:lpstr>Architecture Modeling of subsea control modules : FMC Technologies </vt:lpstr>
      <vt:lpstr>Architecture Modeling of subsea control modules : FMC Technologies </vt:lpstr>
      <vt:lpstr>Overall Discussion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2014-09-27T12:05:58Z</dcterms:created>
  <dcterms:modified xsi:type="dcterms:W3CDTF">2014-09-30T12:24:10Z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