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61" r:id="rId4"/>
    <p:sldId id="257" r:id="rId5"/>
    <p:sldId id="259" r:id="rId6"/>
    <p:sldId id="260" r:id="rId7"/>
    <p:sldId id="262" r:id="rId8"/>
    <p:sldId id="263" r:id="rId9"/>
    <p:sldId id="265" r:id="rId10"/>
    <p:sldId id="264" r:id="rId11"/>
    <p:sldId id="266" r:id="rId12"/>
    <p:sldId id="267" r:id="rId13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8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30. September 2014</a:t>
            </a:r>
            <a:endParaRPr lang="en-US" dirty="0"/>
          </a:p>
        </p:txBody>
      </p:sp>
      <p:sp>
        <p:nvSpPr>
          <p:cNvPr id="10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SAM-2014, Alexander Kraas</a:t>
            </a:r>
            <a:endParaRPr lang="en-US" dirty="0"/>
          </a:p>
        </p:txBody>
      </p:sp>
      <p:sp>
        <p:nvSpPr>
          <p:cNvPr id="11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‹Nr.›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30. September 2014</a:t>
            </a:r>
            <a:endParaRPr lang="en-US" dirty="0"/>
          </a:p>
        </p:txBody>
      </p:sp>
      <p:sp>
        <p:nvSpPr>
          <p:cNvPr id="8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SAM-2014, Alexander Kraas</a:t>
            </a:r>
            <a:endParaRPr lang="en-US" dirty="0"/>
          </a:p>
        </p:txBody>
      </p:sp>
      <p:sp>
        <p:nvSpPr>
          <p:cNvPr id="9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‹Nr.›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30. September 2014</a:t>
            </a:r>
            <a:endParaRPr lang="en-US" dirty="0"/>
          </a:p>
        </p:txBody>
      </p:sp>
      <p:sp>
        <p:nvSpPr>
          <p:cNvPr id="8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SAM-2014, Alexander Kraas</a:t>
            </a:r>
            <a:endParaRPr lang="en-US" dirty="0"/>
          </a:p>
        </p:txBody>
      </p:sp>
      <p:sp>
        <p:nvSpPr>
          <p:cNvPr id="9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‹Nr.›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dirty="0" smtClean="0"/>
              <a:t>Titelmasterformat durch Klicken bearbeiten</a:t>
            </a:r>
            <a:endParaRPr kumimoji="0"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30. September 2014</a:t>
            </a:r>
            <a:endParaRPr lang="en-US" dirty="0"/>
          </a:p>
        </p:txBody>
      </p:sp>
      <p:sp>
        <p:nvSpPr>
          <p:cNvPr id="8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SAM-2014, Alexander Kraas</a:t>
            </a:r>
            <a:endParaRPr lang="en-US" dirty="0"/>
          </a:p>
        </p:txBody>
      </p:sp>
      <p:sp>
        <p:nvSpPr>
          <p:cNvPr id="9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‹Nr.›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7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30. September 2014</a:t>
            </a:r>
            <a:endParaRPr lang="en-US" dirty="0"/>
          </a:p>
        </p:txBody>
      </p:sp>
      <p:sp>
        <p:nvSpPr>
          <p:cNvPr id="8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SAM-2014, Alexander Kraas</a:t>
            </a:r>
            <a:endParaRPr lang="en-US" dirty="0"/>
          </a:p>
        </p:txBody>
      </p:sp>
      <p:sp>
        <p:nvSpPr>
          <p:cNvPr id="9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‹Nr.›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8" name="Datumsplatzhalter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30. September 2014</a:t>
            </a:r>
            <a:endParaRPr lang="en-US" dirty="0"/>
          </a:p>
        </p:txBody>
      </p:sp>
      <p:sp>
        <p:nvSpPr>
          <p:cNvPr id="9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SAM-2014, Alexander Kraas</a:t>
            </a:r>
            <a:endParaRPr lang="en-US" dirty="0"/>
          </a:p>
        </p:txBody>
      </p:sp>
      <p:sp>
        <p:nvSpPr>
          <p:cNvPr id="10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‹Nr.›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30. September 2014</a:t>
            </a:r>
            <a:endParaRPr lang="en-US" dirty="0"/>
          </a:p>
        </p:txBody>
      </p:sp>
      <p:sp>
        <p:nvSpPr>
          <p:cNvPr id="11" name="Fußzeilenplatzhalter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SAM-2014, Alexander Kraas</a:t>
            </a:r>
            <a:endParaRPr lang="en-US" dirty="0"/>
          </a:p>
        </p:txBody>
      </p:sp>
      <p:sp>
        <p:nvSpPr>
          <p:cNvPr id="12" name="Foliennummernplatzhalter 1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‹Nr.›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6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30. September 2014</a:t>
            </a:r>
            <a:endParaRPr lang="en-US" dirty="0"/>
          </a:p>
        </p:txBody>
      </p:sp>
      <p:sp>
        <p:nvSpPr>
          <p:cNvPr id="7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SAM-2014, Alexander Kraas</a:t>
            </a:r>
            <a:endParaRPr lang="en-US" dirty="0"/>
          </a:p>
        </p:txBody>
      </p:sp>
      <p:sp>
        <p:nvSpPr>
          <p:cNvPr id="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‹Nr.›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30. September 2014</a:t>
            </a:r>
            <a:endParaRPr lang="en-US" dirty="0"/>
          </a:p>
        </p:txBody>
      </p:sp>
      <p:sp>
        <p:nvSpPr>
          <p:cNvPr id="6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SAM-2014, Alexander Kraas</a:t>
            </a:r>
            <a:endParaRPr lang="en-US" dirty="0"/>
          </a:p>
        </p:txBody>
      </p:sp>
      <p:sp>
        <p:nvSpPr>
          <p:cNvPr id="7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‹Nr.›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8" name="Datumsplatzhalter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30. September 2014</a:t>
            </a:r>
            <a:endParaRPr lang="en-US" dirty="0"/>
          </a:p>
        </p:txBody>
      </p:sp>
      <p:sp>
        <p:nvSpPr>
          <p:cNvPr id="9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SAM-2014, Alexander Kraas</a:t>
            </a:r>
            <a:endParaRPr lang="en-US" dirty="0"/>
          </a:p>
        </p:txBody>
      </p:sp>
      <p:sp>
        <p:nvSpPr>
          <p:cNvPr id="10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‹Nr.›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ine Ecke des Rechtecks schneiden und abrunde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winkliges Dreiec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10" name="Freihandform 9"/>
          <p:cNvSpPr>
            <a:spLocks/>
          </p:cNvSpPr>
          <p:nvPr userDrawn="1"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Datumsplatzhalter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30. September 2014</a:t>
            </a:r>
            <a:endParaRPr lang="en-US" dirty="0"/>
          </a:p>
        </p:txBody>
      </p:sp>
      <p:sp>
        <p:nvSpPr>
          <p:cNvPr id="17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SAM-2014, Alexander Kraas</a:t>
            </a:r>
            <a:endParaRPr lang="en-US" dirty="0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‹Nr.›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67544" y="116632"/>
            <a:ext cx="6336704" cy="1008112"/>
          </a:xfrm>
          <a:prstGeom prst="rect">
            <a:avLst/>
          </a:prstGeom>
        </p:spPr>
        <p:txBody>
          <a:bodyPr vert="horz" lIns="0" rIns="0" bIns="0" anchor="t" anchorCtr="0">
            <a:normAutofit/>
          </a:bodyPr>
          <a:lstStyle/>
          <a:p>
            <a:r>
              <a:rPr kumimoji="0" lang="de-DE" dirty="0" smtClean="0"/>
              <a:t>Titelmasterformat</a:t>
            </a:r>
            <a:br>
              <a:rPr kumimoji="0" lang="de-DE" dirty="0" smtClean="0"/>
            </a:br>
            <a:endParaRPr kumimoji="0" lang="en-US" dirty="0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67544" y="1340768"/>
            <a:ext cx="8229600" cy="489654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dirty="0" smtClean="0"/>
              <a:t>Textmasterformate durch Klicken bearbeiten</a:t>
            </a:r>
          </a:p>
          <a:p>
            <a:pPr lvl="1" eaLnBrk="1" latinLnBrk="0" hangingPunct="1"/>
            <a:r>
              <a:rPr kumimoji="0" lang="de-DE" dirty="0" smtClean="0"/>
              <a:t>Zweite Ebene</a:t>
            </a:r>
          </a:p>
          <a:p>
            <a:pPr lvl="2" eaLnBrk="1" latinLnBrk="0" hangingPunct="1"/>
            <a:r>
              <a:rPr kumimoji="0" lang="de-DE" dirty="0" smtClean="0"/>
              <a:t>Dritte Ebene</a:t>
            </a:r>
          </a:p>
          <a:p>
            <a:pPr lvl="3" eaLnBrk="1" latinLnBrk="0" hangingPunct="1"/>
            <a:r>
              <a:rPr kumimoji="0" lang="de-DE" dirty="0" smtClean="0"/>
              <a:t>Vierte Ebene</a:t>
            </a:r>
          </a:p>
          <a:p>
            <a:pPr lvl="4" eaLnBrk="1" latinLnBrk="0" hangingPunct="1"/>
            <a:r>
              <a:rPr kumimoji="0" lang="de-DE" dirty="0" smtClean="0"/>
              <a:t>Fünfte Ebene</a:t>
            </a:r>
            <a:endParaRPr kumimoji="0" lang="en-US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ihand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ihand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 l="8958" t="20007" r="5437" b="3300"/>
          <a:stretch>
            <a:fillRect/>
          </a:stretch>
        </p:blipFill>
        <p:spPr bwMode="auto">
          <a:xfrm>
            <a:off x="6695578" y="0"/>
            <a:ext cx="2448422" cy="65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Datumsplatzhalter 9"/>
          <p:cNvSpPr>
            <a:spLocks noGrp="1"/>
          </p:cNvSpPr>
          <p:nvPr>
            <p:ph type="dt" sz="half" idx="2"/>
          </p:nvPr>
        </p:nvSpPr>
        <p:spPr>
          <a:xfrm>
            <a:off x="6012160" y="6376243"/>
            <a:ext cx="1872208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30. September 2014</a:t>
            </a:r>
            <a:endParaRPr lang="en-US" dirty="0"/>
          </a:p>
        </p:txBody>
      </p:sp>
      <p:sp>
        <p:nvSpPr>
          <p:cNvPr id="17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76243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SAM-2014, Alexander Kraas</a:t>
            </a:r>
            <a:endParaRPr lang="en-US" dirty="0"/>
          </a:p>
        </p:txBody>
      </p:sp>
      <p:sp>
        <p:nvSpPr>
          <p:cNvPr id="19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76243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‹Nr.›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b="1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SU-MoVal_demo.avi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://www.eclipse.org/papyrus/support/index.ph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Towards an Extensible Modeling</a:t>
            </a:r>
            <a:br>
              <a:rPr lang="en-US" sz="3600" dirty="0" smtClean="0"/>
            </a:br>
            <a:r>
              <a:rPr lang="en-US" sz="3600" dirty="0" smtClean="0"/>
              <a:t>and Validation Framework for SDL-UML</a:t>
            </a:r>
            <a:endParaRPr lang="en-US" sz="3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4. QVT-based Transformations</a:t>
            </a:r>
            <a:br>
              <a:rPr lang="en-US" dirty="0" smtClean="0"/>
            </a:br>
            <a:r>
              <a:rPr lang="en-US" b="0" dirty="0" smtClean="0"/>
              <a:t>Textual Notation -&gt; SDL-UML</a:t>
            </a:r>
            <a:endParaRPr lang="en-US" b="0" dirty="0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30. September 2014</a:t>
            </a:r>
            <a:endParaRPr lang="en-US" dirty="0"/>
          </a:p>
        </p:txBody>
      </p:sp>
      <p:sp>
        <p:nvSpPr>
          <p:cNvPr id="5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SAM-2014, Alexander Kraas</a:t>
            </a:r>
            <a:endParaRPr lang="en-US" dirty="0"/>
          </a:p>
        </p:txBody>
      </p:sp>
      <p:sp>
        <p:nvSpPr>
          <p:cNvPr id="6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10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77" name="Rechteck 76"/>
          <p:cNvSpPr/>
          <p:nvPr/>
        </p:nvSpPr>
        <p:spPr bwMode="auto">
          <a:xfrm>
            <a:off x="1151642" y="2177638"/>
            <a:ext cx="684090" cy="43211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b="1" dirty="0" smtClean="0"/>
              <a:t>T</a:t>
            </a:r>
            <a:r>
              <a:rPr lang="en-US" b="1" baseline="-25000" dirty="0" smtClean="0"/>
              <a:t>4</a:t>
            </a:r>
            <a:endParaRPr lang="en-US" b="1" dirty="0"/>
          </a:p>
        </p:txBody>
      </p:sp>
      <p:sp>
        <p:nvSpPr>
          <p:cNvPr id="78" name="Pfeil nach rechts 77"/>
          <p:cNvSpPr/>
          <p:nvPr/>
        </p:nvSpPr>
        <p:spPr bwMode="auto">
          <a:xfrm>
            <a:off x="582167" y="2285207"/>
            <a:ext cx="461962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79" name="Pfeil nach rechts 78"/>
          <p:cNvSpPr/>
          <p:nvPr/>
        </p:nvSpPr>
        <p:spPr bwMode="auto">
          <a:xfrm>
            <a:off x="1950592" y="2285207"/>
            <a:ext cx="461962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grpSp>
        <p:nvGrpSpPr>
          <p:cNvPr id="80" name="Gruppieren 77"/>
          <p:cNvGrpSpPr>
            <a:grpSpLocks/>
          </p:cNvGrpSpPr>
          <p:nvPr/>
        </p:nvGrpSpPr>
        <p:grpSpPr bwMode="auto">
          <a:xfrm>
            <a:off x="467544" y="1556792"/>
            <a:ext cx="648086" cy="662574"/>
            <a:chOff x="215516" y="152636"/>
            <a:chExt cx="648072" cy="828092"/>
          </a:xfrm>
        </p:grpSpPr>
        <p:sp>
          <p:nvSpPr>
            <p:cNvPr id="134" name="Vertikaler Bildlauf 133"/>
            <p:cNvSpPr/>
            <p:nvPr/>
          </p:nvSpPr>
          <p:spPr bwMode="auto">
            <a:xfrm>
              <a:off x="214816" y="152983"/>
              <a:ext cx="504814" cy="574588"/>
            </a:xfrm>
            <a:prstGeom prst="verticalScroll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3600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dirty="0"/>
                <a:t>SU</a:t>
              </a:r>
              <a:endParaRPr lang="de-DE" baseline="-25000" dirty="0"/>
            </a:p>
          </p:txBody>
        </p:sp>
        <p:sp>
          <p:nvSpPr>
            <p:cNvPr id="135" name="Vertikaler Bildlauf 3"/>
            <p:cNvSpPr/>
            <p:nvPr/>
          </p:nvSpPr>
          <p:spPr bwMode="auto">
            <a:xfrm>
              <a:off x="359275" y="405357"/>
              <a:ext cx="504814" cy="574588"/>
            </a:xfrm>
            <a:prstGeom prst="verticalScroll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dirty="0"/>
                <a:t>CS</a:t>
              </a:r>
              <a:r>
                <a:rPr lang="de-DE" baseline="-25000" dirty="0"/>
                <a:t>1</a:t>
              </a:r>
            </a:p>
          </p:txBody>
        </p:sp>
      </p:grpSp>
      <p:sp>
        <p:nvSpPr>
          <p:cNvPr id="81" name="Vertikaler Bildlauf 3"/>
          <p:cNvSpPr/>
          <p:nvPr/>
        </p:nvSpPr>
        <p:spPr bwMode="auto">
          <a:xfrm>
            <a:off x="1907704" y="1772816"/>
            <a:ext cx="504825" cy="459741"/>
          </a:xfrm>
          <a:prstGeom prst="vertic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/>
              <a:t>CS</a:t>
            </a:r>
            <a:r>
              <a:rPr lang="de-DE" baseline="-25000" dirty="0"/>
              <a:t>1</a:t>
            </a:r>
          </a:p>
        </p:txBody>
      </p:sp>
      <p:sp>
        <p:nvSpPr>
          <p:cNvPr id="82" name="Rechteck 81"/>
          <p:cNvSpPr/>
          <p:nvPr/>
        </p:nvSpPr>
        <p:spPr bwMode="auto">
          <a:xfrm>
            <a:off x="2519823" y="2177638"/>
            <a:ext cx="684090" cy="43211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b="1" dirty="0" smtClean="0"/>
              <a:t>T</a:t>
            </a:r>
            <a:r>
              <a:rPr lang="en-US" b="1" baseline="-25000" dirty="0" smtClean="0"/>
              <a:t>5</a:t>
            </a:r>
            <a:endParaRPr lang="en-US" b="1" dirty="0"/>
          </a:p>
        </p:txBody>
      </p:sp>
      <p:sp>
        <p:nvSpPr>
          <p:cNvPr id="83" name="Pfeil nach rechts 82"/>
          <p:cNvSpPr/>
          <p:nvPr/>
        </p:nvSpPr>
        <p:spPr bwMode="auto">
          <a:xfrm>
            <a:off x="3319017" y="2277270"/>
            <a:ext cx="460375" cy="2463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84" name="Rechteck 83"/>
          <p:cNvSpPr/>
          <p:nvPr/>
        </p:nvSpPr>
        <p:spPr bwMode="auto">
          <a:xfrm>
            <a:off x="3888003" y="2169017"/>
            <a:ext cx="684090" cy="43211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b="1" dirty="0" smtClean="0"/>
              <a:t>T</a:t>
            </a:r>
            <a:r>
              <a:rPr lang="en-US" b="1" baseline="-25000" dirty="0" smtClean="0"/>
              <a:t>6</a:t>
            </a:r>
            <a:endParaRPr lang="en-US" b="1" dirty="0"/>
          </a:p>
        </p:txBody>
      </p:sp>
      <p:sp>
        <p:nvSpPr>
          <p:cNvPr id="85" name="Pfeil nach rechts 84"/>
          <p:cNvSpPr/>
          <p:nvPr/>
        </p:nvSpPr>
        <p:spPr bwMode="auto">
          <a:xfrm>
            <a:off x="4687442" y="2277270"/>
            <a:ext cx="460375" cy="2463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86" name="Rechteck 85"/>
          <p:cNvSpPr/>
          <p:nvPr/>
        </p:nvSpPr>
        <p:spPr bwMode="auto">
          <a:xfrm>
            <a:off x="5256184" y="2169017"/>
            <a:ext cx="684090" cy="43211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b="1" dirty="0" smtClean="0"/>
              <a:t>T</a:t>
            </a:r>
            <a:r>
              <a:rPr lang="en-US" b="1" baseline="-25000" dirty="0" smtClean="0"/>
              <a:t>7</a:t>
            </a:r>
            <a:endParaRPr lang="en-US" b="1" dirty="0"/>
          </a:p>
        </p:txBody>
      </p:sp>
      <p:sp>
        <p:nvSpPr>
          <p:cNvPr id="87" name="Pfeil nach rechts 86"/>
          <p:cNvSpPr/>
          <p:nvPr/>
        </p:nvSpPr>
        <p:spPr bwMode="auto">
          <a:xfrm>
            <a:off x="6055867" y="2277269"/>
            <a:ext cx="460375" cy="2876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88" name="Rechteck 87"/>
          <p:cNvSpPr/>
          <p:nvPr/>
        </p:nvSpPr>
        <p:spPr bwMode="auto">
          <a:xfrm>
            <a:off x="6624365" y="2169017"/>
            <a:ext cx="684090" cy="43211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b="1" dirty="0" smtClean="0"/>
              <a:t>T</a:t>
            </a:r>
            <a:r>
              <a:rPr lang="en-US" b="1" baseline="-25000" dirty="0" smtClean="0"/>
              <a:t>8</a:t>
            </a:r>
            <a:endParaRPr lang="en-US" b="1" dirty="0"/>
          </a:p>
        </p:txBody>
      </p:sp>
      <p:sp>
        <p:nvSpPr>
          <p:cNvPr id="89" name="Vertikaler Bildlauf 3"/>
          <p:cNvSpPr/>
          <p:nvPr/>
        </p:nvSpPr>
        <p:spPr bwMode="auto">
          <a:xfrm>
            <a:off x="3275856" y="1772816"/>
            <a:ext cx="503238" cy="459741"/>
          </a:xfrm>
          <a:prstGeom prst="vertic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/>
              <a:t>CS</a:t>
            </a:r>
            <a:r>
              <a:rPr lang="de-DE" baseline="-25000" dirty="0"/>
              <a:t>2</a:t>
            </a:r>
          </a:p>
        </p:txBody>
      </p:sp>
      <p:sp>
        <p:nvSpPr>
          <p:cNvPr id="90" name="Vertikaler Bildlauf 3"/>
          <p:cNvSpPr/>
          <p:nvPr/>
        </p:nvSpPr>
        <p:spPr bwMode="auto">
          <a:xfrm>
            <a:off x="4644008" y="1772816"/>
            <a:ext cx="503238" cy="459741"/>
          </a:xfrm>
          <a:prstGeom prst="vertic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/>
              <a:t>CS</a:t>
            </a:r>
            <a:r>
              <a:rPr lang="de-DE" baseline="-25000" dirty="0"/>
              <a:t>3</a:t>
            </a:r>
          </a:p>
        </p:txBody>
      </p:sp>
      <p:grpSp>
        <p:nvGrpSpPr>
          <p:cNvPr id="91" name="Gruppieren 92"/>
          <p:cNvGrpSpPr>
            <a:grpSpLocks/>
          </p:cNvGrpSpPr>
          <p:nvPr/>
        </p:nvGrpSpPr>
        <p:grpSpPr bwMode="auto">
          <a:xfrm>
            <a:off x="6012284" y="2637139"/>
            <a:ext cx="648086" cy="662574"/>
            <a:chOff x="215516" y="152636"/>
            <a:chExt cx="648072" cy="828092"/>
          </a:xfrm>
        </p:grpSpPr>
        <p:sp>
          <p:nvSpPr>
            <p:cNvPr id="132" name="Vertikaler Bildlauf 131"/>
            <p:cNvSpPr/>
            <p:nvPr/>
          </p:nvSpPr>
          <p:spPr bwMode="auto">
            <a:xfrm>
              <a:off x="216236" y="153129"/>
              <a:ext cx="503227" cy="574588"/>
            </a:xfrm>
            <a:prstGeom prst="verticalScroll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3600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dirty="0"/>
                <a:t>SU</a:t>
              </a:r>
              <a:endParaRPr lang="de-DE" baseline="-25000" dirty="0"/>
            </a:p>
          </p:txBody>
        </p:sp>
        <p:sp>
          <p:nvSpPr>
            <p:cNvPr id="133" name="Vertikaler Bildlauf 3"/>
            <p:cNvSpPr/>
            <p:nvPr/>
          </p:nvSpPr>
          <p:spPr bwMode="auto">
            <a:xfrm>
              <a:off x="360696" y="405503"/>
              <a:ext cx="503226" cy="574588"/>
            </a:xfrm>
            <a:prstGeom prst="verticalScroll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dirty="0"/>
                <a:t>CS</a:t>
              </a:r>
              <a:r>
                <a:rPr lang="de-DE" baseline="-25000" dirty="0"/>
                <a:t>4</a:t>
              </a:r>
            </a:p>
          </p:txBody>
        </p:sp>
      </p:grpSp>
      <p:sp>
        <p:nvSpPr>
          <p:cNvPr id="92" name="Rechteck 91"/>
          <p:cNvSpPr/>
          <p:nvPr/>
        </p:nvSpPr>
        <p:spPr bwMode="auto">
          <a:xfrm>
            <a:off x="7452474" y="3069252"/>
            <a:ext cx="684090" cy="43211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b="1" dirty="0" smtClean="0"/>
              <a:t>T</a:t>
            </a:r>
            <a:r>
              <a:rPr lang="en-US" b="1" baseline="-25000" dirty="0" smtClean="0"/>
              <a:t>4</a:t>
            </a:r>
            <a:endParaRPr lang="en-US" b="1" dirty="0"/>
          </a:p>
        </p:txBody>
      </p:sp>
      <p:sp>
        <p:nvSpPr>
          <p:cNvPr id="93" name="Pfeil nach rechts 92"/>
          <p:cNvSpPr/>
          <p:nvPr/>
        </p:nvSpPr>
        <p:spPr bwMode="auto">
          <a:xfrm rot="5400000">
            <a:off x="7587010" y="3787775"/>
            <a:ext cx="461963" cy="2476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94" name="Rechteckiger Pfeil 93"/>
          <p:cNvSpPr/>
          <p:nvPr/>
        </p:nvSpPr>
        <p:spPr bwMode="auto">
          <a:xfrm rot="5400000">
            <a:off x="7366868" y="2434159"/>
            <a:ext cx="639762" cy="468858"/>
          </a:xfrm>
          <a:prstGeom prst="bentArrow">
            <a:avLst>
              <a:gd name="adj1" fmla="val 21998"/>
              <a:gd name="adj2" fmla="val 28050"/>
              <a:gd name="adj3" fmla="val 36740"/>
              <a:gd name="adj4" fmla="val 473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95" name="Rechteck 94"/>
          <p:cNvSpPr/>
          <p:nvPr/>
        </p:nvSpPr>
        <p:spPr bwMode="auto">
          <a:xfrm>
            <a:off x="7452474" y="4221554"/>
            <a:ext cx="684090" cy="43211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b="1" dirty="0" smtClean="0"/>
              <a:t>T</a:t>
            </a:r>
            <a:r>
              <a:rPr lang="en-US" b="1" baseline="-25000" dirty="0" smtClean="0"/>
              <a:t>9</a:t>
            </a:r>
            <a:endParaRPr lang="en-US" b="1" dirty="0"/>
          </a:p>
        </p:txBody>
      </p:sp>
      <p:grpSp>
        <p:nvGrpSpPr>
          <p:cNvPr id="96" name="Gruppieren 101"/>
          <p:cNvGrpSpPr>
            <a:grpSpLocks/>
          </p:cNvGrpSpPr>
          <p:nvPr/>
        </p:nvGrpSpPr>
        <p:grpSpPr bwMode="auto">
          <a:xfrm>
            <a:off x="7956376" y="2204864"/>
            <a:ext cx="647999" cy="677034"/>
            <a:chOff x="215352" y="197492"/>
            <a:chExt cx="647985" cy="846163"/>
          </a:xfrm>
        </p:grpSpPr>
        <p:sp>
          <p:nvSpPr>
            <p:cNvPr id="130" name="Vertikaler Bildlauf 129"/>
            <p:cNvSpPr/>
            <p:nvPr/>
          </p:nvSpPr>
          <p:spPr bwMode="auto">
            <a:xfrm>
              <a:off x="215352" y="197492"/>
              <a:ext cx="503226" cy="576176"/>
            </a:xfrm>
            <a:prstGeom prst="verticalScroll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3600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dirty="0"/>
                <a:t>SU</a:t>
              </a:r>
              <a:endParaRPr lang="de-DE" baseline="-25000" dirty="0"/>
            </a:p>
          </p:txBody>
        </p:sp>
        <p:sp>
          <p:nvSpPr>
            <p:cNvPr id="131" name="Vertikaler Bildlauf 3"/>
            <p:cNvSpPr/>
            <p:nvPr/>
          </p:nvSpPr>
          <p:spPr bwMode="auto">
            <a:xfrm>
              <a:off x="360110" y="467481"/>
              <a:ext cx="503227" cy="576174"/>
            </a:xfrm>
            <a:prstGeom prst="verticalScroll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dirty="0"/>
                <a:t>CS</a:t>
              </a:r>
              <a:r>
                <a:rPr lang="de-DE" baseline="-25000" dirty="0"/>
                <a:t>5</a:t>
              </a:r>
            </a:p>
          </p:txBody>
        </p:sp>
      </p:grpSp>
      <p:grpSp>
        <p:nvGrpSpPr>
          <p:cNvPr id="97" name="Gruppieren 104"/>
          <p:cNvGrpSpPr>
            <a:grpSpLocks/>
          </p:cNvGrpSpPr>
          <p:nvPr/>
        </p:nvGrpSpPr>
        <p:grpSpPr bwMode="auto">
          <a:xfrm>
            <a:off x="8136565" y="3465356"/>
            <a:ext cx="648086" cy="662574"/>
            <a:chOff x="215516" y="152636"/>
            <a:chExt cx="648072" cy="828092"/>
          </a:xfrm>
        </p:grpSpPr>
        <p:sp>
          <p:nvSpPr>
            <p:cNvPr id="128" name="Vertikaler Bildlauf 127"/>
            <p:cNvSpPr/>
            <p:nvPr/>
          </p:nvSpPr>
          <p:spPr bwMode="auto">
            <a:xfrm>
              <a:off x="216030" y="151999"/>
              <a:ext cx="503227" cy="576176"/>
            </a:xfrm>
            <a:prstGeom prst="verticalScroll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3600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dirty="0"/>
                <a:t>SU</a:t>
              </a:r>
              <a:endParaRPr lang="de-DE" baseline="-25000" dirty="0"/>
            </a:p>
          </p:txBody>
        </p:sp>
        <p:sp>
          <p:nvSpPr>
            <p:cNvPr id="129" name="Vertikaler Bildlauf 3"/>
            <p:cNvSpPr/>
            <p:nvPr/>
          </p:nvSpPr>
          <p:spPr bwMode="auto">
            <a:xfrm>
              <a:off x="360490" y="404374"/>
              <a:ext cx="503226" cy="576175"/>
            </a:xfrm>
            <a:prstGeom prst="verticalScroll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dirty="0"/>
                <a:t>CS</a:t>
              </a:r>
              <a:r>
                <a:rPr lang="de-DE" baseline="-25000" dirty="0"/>
                <a:t>5</a:t>
              </a:r>
            </a:p>
          </p:txBody>
        </p:sp>
      </p:grpSp>
      <p:sp>
        <p:nvSpPr>
          <p:cNvPr id="98" name="Pfeil nach rechts 97"/>
          <p:cNvSpPr/>
          <p:nvPr/>
        </p:nvSpPr>
        <p:spPr bwMode="auto">
          <a:xfrm rot="5400000">
            <a:off x="7587010" y="4940300"/>
            <a:ext cx="461963" cy="2476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99" name="Vertikaler Bildlauf 98"/>
          <p:cNvSpPr/>
          <p:nvPr/>
        </p:nvSpPr>
        <p:spPr bwMode="auto">
          <a:xfrm>
            <a:off x="7524304" y="5374482"/>
            <a:ext cx="504825" cy="461010"/>
          </a:xfrm>
          <a:prstGeom prst="vertic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tIns="0" rIns="0" bIns="0"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/>
              <a:t>SU</a:t>
            </a:r>
            <a:endParaRPr lang="de-DE" baseline="-25000" dirty="0"/>
          </a:p>
        </p:txBody>
      </p:sp>
      <p:grpSp>
        <p:nvGrpSpPr>
          <p:cNvPr id="100" name="Gruppieren 116"/>
          <p:cNvGrpSpPr>
            <a:grpSpLocks/>
          </p:cNvGrpSpPr>
          <p:nvPr/>
        </p:nvGrpSpPr>
        <p:grpSpPr bwMode="auto">
          <a:xfrm>
            <a:off x="1115616" y="1268760"/>
            <a:ext cx="756000" cy="908878"/>
            <a:chOff x="1115595" y="296631"/>
            <a:chExt cx="755984" cy="908741"/>
          </a:xfrm>
        </p:grpSpPr>
        <p:sp>
          <p:nvSpPr>
            <p:cNvPr id="126" name="Rechteck 125"/>
            <p:cNvSpPr/>
            <p:nvPr/>
          </p:nvSpPr>
          <p:spPr>
            <a:xfrm>
              <a:off x="1115595" y="296631"/>
              <a:ext cx="755984" cy="4319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  <a:prstDash val="solid"/>
              <a:headEnd type="none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Name resolution</a:t>
              </a:r>
            </a:p>
          </p:txBody>
        </p:sp>
        <p:cxnSp>
          <p:nvCxnSpPr>
            <p:cNvPr id="127" name="Gerade Verbindung mit Pfeil 126"/>
            <p:cNvCxnSpPr>
              <a:stCxn id="126" idx="2"/>
              <a:endCxn id="77" idx="0"/>
            </p:cNvCxnSpPr>
            <p:nvPr/>
          </p:nvCxnSpPr>
          <p:spPr>
            <a:xfrm>
              <a:off x="1493587" y="728566"/>
              <a:ext cx="71" cy="476806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uppieren 117"/>
          <p:cNvGrpSpPr>
            <a:grpSpLocks/>
          </p:cNvGrpSpPr>
          <p:nvPr/>
        </p:nvGrpSpPr>
        <p:grpSpPr bwMode="auto">
          <a:xfrm>
            <a:off x="2123727" y="1268760"/>
            <a:ext cx="1512000" cy="908878"/>
            <a:chOff x="755533" y="332635"/>
            <a:chExt cx="1511968" cy="908742"/>
          </a:xfrm>
        </p:grpSpPr>
        <p:sp>
          <p:nvSpPr>
            <p:cNvPr id="124" name="Rechteck 123"/>
            <p:cNvSpPr/>
            <p:nvPr/>
          </p:nvSpPr>
          <p:spPr>
            <a:xfrm>
              <a:off x="755533" y="332635"/>
              <a:ext cx="1511968" cy="4319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  <a:prstDash val="solid"/>
              <a:headEnd type="none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Infix operators to operator applications</a:t>
              </a:r>
            </a:p>
          </p:txBody>
        </p:sp>
        <p:cxnSp>
          <p:nvCxnSpPr>
            <p:cNvPr id="125" name="Gerade Verbindung mit Pfeil 124"/>
            <p:cNvCxnSpPr>
              <a:stCxn id="124" idx="2"/>
              <a:endCxn id="82" idx="0"/>
            </p:cNvCxnSpPr>
            <p:nvPr/>
          </p:nvCxnSpPr>
          <p:spPr>
            <a:xfrm flipH="1">
              <a:off x="1493658" y="764570"/>
              <a:ext cx="17859" cy="476807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uppieren 131"/>
          <p:cNvGrpSpPr>
            <a:grpSpLocks/>
          </p:cNvGrpSpPr>
          <p:nvPr/>
        </p:nvGrpSpPr>
        <p:grpSpPr bwMode="auto">
          <a:xfrm>
            <a:off x="3887341" y="1269206"/>
            <a:ext cx="756000" cy="900113"/>
            <a:chOff x="1150958" y="333080"/>
            <a:chExt cx="755984" cy="899978"/>
          </a:xfrm>
        </p:grpSpPr>
        <p:sp>
          <p:nvSpPr>
            <p:cNvPr id="122" name="Rechteck 121"/>
            <p:cNvSpPr/>
            <p:nvPr/>
          </p:nvSpPr>
          <p:spPr>
            <a:xfrm>
              <a:off x="1150958" y="333080"/>
              <a:ext cx="755984" cy="4319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  <a:prstDash val="solid"/>
              <a:headEnd type="none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Extended</a:t>
              </a:r>
            </a:p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variables</a:t>
              </a:r>
            </a:p>
          </p:txBody>
        </p:sp>
        <p:cxnSp>
          <p:nvCxnSpPr>
            <p:cNvPr id="123" name="Gerade Verbindung mit Pfeil 122"/>
            <p:cNvCxnSpPr>
              <a:stCxn id="122" idx="2"/>
            </p:cNvCxnSpPr>
            <p:nvPr/>
          </p:nvCxnSpPr>
          <p:spPr>
            <a:xfrm flipH="1">
              <a:off x="1493853" y="765015"/>
              <a:ext cx="35097" cy="468043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uppieren 140"/>
          <p:cNvGrpSpPr>
            <a:grpSpLocks/>
          </p:cNvGrpSpPr>
          <p:nvPr/>
        </p:nvGrpSpPr>
        <p:grpSpPr bwMode="auto">
          <a:xfrm>
            <a:off x="5076056" y="1268760"/>
            <a:ext cx="1296000" cy="900257"/>
            <a:chOff x="1043504" y="368639"/>
            <a:chExt cx="1295972" cy="900121"/>
          </a:xfrm>
        </p:grpSpPr>
        <p:sp>
          <p:nvSpPr>
            <p:cNvPr id="120" name="Rechteck 119"/>
            <p:cNvSpPr/>
            <p:nvPr/>
          </p:nvSpPr>
          <p:spPr>
            <a:xfrm>
              <a:off x="1043504" y="368639"/>
              <a:ext cx="1295972" cy="4319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  <a:prstDash val="solid"/>
              <a:headEnd type="none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Extended primary expressions</a:t>
              </a:r>
            </a:p>
          </p:txBody>
        </p:sp>
        <p:cxnSp>
          <p:nvCxnSpPr>
            <p:cNvPr id="121" name="Gerade Verbindung mit Pfeil 120"/>
            <p:cNvCxnSpPr>
              <a:stCxn id="120" idx="2"/>
              <a:endCxn id="86" idx="0"/>
            </p:cNvCxnSpPr>
            <p:nvPr/>
          </p:nvCxnSpPr>
          <p:spPr>
            <a:xfrm flipH="1">
              <a:off x="1565666" y="800574"/>
              <a:ext cx="125824" cy="468186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uppieren 147"/>
          <p:cNvGrpSpPr>
            <a:grpSpLocks/>
          </p:cNvGrpSpPr>
          <p:nvPr/>
        </p:nvGrpSpPr>
        <p:grpSpPr bwMode="auto">
          <a:xfrm>
            <a:off x="6588223" y="1340768"/>
            <a:ext cx="936000" cy="828249"/>
            <a:chOff x="1080325" y="477019"/>
            <a:chExt cx="935980" cy="828125"/>
          </a:xfrm>
        </p:grpSpPr>
        <p:sp>
          <p:nvSpPr>
            <p:cNvPr id="118" name="Rechteck 117"/>
            <p:cNvSpPr/>
            <p:nvPr/>
          </p:nvSpPr>
          <p:spPr>
            <a:xfrm>
              <a:off x="1080325" y="477019"/>
              <a:ext cx="935980" cy="4319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  <a:prstDash val="solid"/>
              <a:headEnd type="none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Method applications</a:t>
              </a:r>
            </a:p>
          </p:txBody>
        </p:sp>
        <p:cxnSp>
          <p:nvCxnSpPr>
            <p:cNvPr id="119" name="Gerade Verbindung mit Pfeil 118"/>
            <p:cNvCxnSpPr>
              <a:stCxn id="118" idx="2"/>
              <a:endCxn id="88" idx="0"/>
            </p:cNvCxnSpPr>
            <p:nvPr/>
          </p:nvCxnSpPr>
          <p:spPr>
            <a:xfrm flipH="1">
              <a:off x="1458504" y="908954"/>
              <a:ext cx="89811" cy="39619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uppieren 163"/>
          <p:cNvGrpSpPr>
            <a:grpSpLocks/>
          </p:cNvGrpSpPr>
          <p:nvPr/>
        </p:nvGrpSpPr>
        <p:grpSpPr bwMode="auto">
          <a:xfrm>
            <a:off x="6444208" y="3285309"/>
            <a:ext cx="1008266" cy="575691"/>
            <a:chOff x="1013983" y="-274412"/>
            <a:chExt cx="1283219" cy="607582"/>
          </a:xfrm>
        </p:grpSpPr>
        <p:sp>
          <p:nvSpPr>
            <p:cNvPr id="116" name="Rechteck 115"/>
            <p:cNvSpPr/>
            <p:nvPr/>
          </p:nvSpPr>
          <p:spPr>
            <a:xfrm>
              <a:off x="1013983" y="-122761"/>
              <a:ext cx="1007978" cy="45593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  <a:prstDash val="solid"/>
              <a:headEnd type="none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Name resolution</a:t>
              </a:r>
            </a:p>
          </p:txBody>
        </p:sp>
        <p:cxnSp>
          <p:nvCxnSpPr>
            <p:cNvPr id="117" name="Gerade Verbindung mit Pfeil 116"/>
            <p:cNvCxnSpPr>
              <a:stCxn id="116" idx="3"/>
              <a:endCxn id="92" idx="1"/>
            </p:cNvCxnSpPr>
            <p:nvPr/>
          </p:nvCxnSpPr>
          <p:spPr>
            <a:xfrm flipV="1">
              <a:off x="2021961" y="-274412"/>
              <a:ext cx="275241" cy="379616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uppieren 173"/>
          <p:cNvGrpSpPr>
            <a:grpSpLocks/>
          </p:cNvGrpSpPr>
          <p:nvPr/>
        </p:nvGrpSpPr>
        <p:grpSpPr bwMode="auto">
          <a:xfrm>
            <a:off x="6696336" y="4437611"/>
            <a:ext cx="900000" cy="791589"/>
            <a:chOff x="-817974" y="-159884"/>
            <a:chExt cx="1145433" cy="835442"/>
          </a:xfrm>
        </p:grpSpPr>
        <p:sp>
          <p:nvSpPr>
            <p:cNvPr id="114" name="Rechteck 113"/>
            <p:cNvSpPr/>
            <p:nvPr/>
          </p:nvSpPr>
          <p:spPr>
            <a:xfrm>
              <a:off x="-817974" y="219626"/>
              <a:ext cx="1145433" cy="4559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  <a:prstDash val="solid"/>
              <a:headEnd type="none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Mapping to SDL-UML</a:t>
              </a:r>
            </a:p>
          </p:txBody>
        </p:sp>
        <p:cxnSp>
          <p:nvCxnSpPr>
            <p:cNvPr id="115" name="Gerade Verbindung mit Pfeil 114"/>
            <p:cNvCxnSpPr>
              <a:stCxn id="114" idx="0"/>
              <a:endCxn id="95" idx="1"/>
            </p:cNvCxnSpPr>
            <p:nvPr/>
          </p:nvCxnSpPr>
          <p:spPr>
            <a:xfrm flipV="1">
              <a:off x="-245258" y="-159884"/>
              <a:ext cx="389623" cy="37951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4" name="Picture 4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  <a:grayscl/>
          </a:blip>
          <a:srcRect l="77236" t="11023" r="3346" b="81545"/>
          <a:stretch>
            <a:fillRect/>
          </a:stretch>
        </p:blipFill>
        <p:spPr bwMode="auto">
          <a:xfrm>
            <a:off x="107504" y="5574772"/>
            <a:ext cx="2325371" cy="692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5" name="Pfeil nach unten 74"/>
          <p:cNvSpPr/>
          <p:nvPr/>
        </p:nvSpPr>
        <p:spPr bwMode="auto">
          <a:xfrm rot="10800000">
            <a:off x="1143824" y="5258542"/>
            <a:ext cx="231140" cy="229870"/>
          </a:xfrm>
          <a:prstGeom prst="downArrow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107" name="Gruppieren 190"/>
          <p:cNvGrpSpPr>
            <a:grpSpLocks/>
          </p:cNvGrpSpPr>
          <p:nvPr/>
        </p:nvGrpSpPr>
        <p:grpSpPr bwMode="auto">
          <a:xfrm>
            <a:off x="3059832" y="3789040"/>
            <a:ext cx="3284220" cy="2332990"/>
            <a:chOff x="3203636" y="3284727"/>
            <a:chExt cx="4105189" cy="2915800"/>
          </a:xfrm>
        </p:grpSpPr>
        <p:pic>
          <p:nvPicPr>
            <p:cNvPr id="112" name="Picture 6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 contrast="20000"/>
              <a:grayscl/>
            </a:blip>
            <a:srcRect l="71414" t="10725" r="2483" b="65393"/>
            <a:stretch>
              <a:fillRect/>
            </a:stretch>
          </p:blipFill>
          <p:spPr bwMode="auto">
            <a:xfrm>
              <a:off x="3203636" y="3284727"/>
              <a:ext cx="4105189" cy="29158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13" name="Rechteck 189"/>
            <p:cNvSpPr>
              <a:spLocks noChangeArrowheads="1"/>
            </p:cNvSpPr>
            <p:nvPr/>
          </p:nvSpPr>
          <p:spPr bwMode="auto">
            <a:xfrm>
              <a:off x="6570088" y="3284983"/>
              <a:ext cx="716375" cy="461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DE" dirty="0"/>
                <a:t>SU</a:t>
              </a:r>
              <a:endParaRPr lang="de-DE" baseline="-25000" dirty="0"/>
            </a:p>
          </p:txBody>
        </p:sp>
      </p:grpSp>
      <p:grpSp>
        <p:nvGrpSpPr>
          <p:cNvPr id="108" name="Gruppieren 210"/>
          <p:cNvGrpSpPr>
            <a:grpSpLocks/>
          </p:cNvGrpSpPr>
          <p:nvPr/>
        </p:nvGrpSpPr>
        <p:grpSpPr bwMode="auto">
          <a:xfrm>
            <a:off x="251522" y="1988841"/>
            <a:ext cx="432045" cy="1008394"/>
            <a:chOff x="251520" y="1088740"/>
            <a:chExt cx="360040" cy="936104"/>
          </a:xfrm>
        </p:grpSpPr>
        <p:cxnSp>
          <p:nvCxnSpPr>
            <p:cNvPr id="110" name="Gerade Verbindung 109"/>
            <p:cNvCxnSpPr/>
            <p:nvPr/>
          </p:nvCxnSpPr>
          <p:spPr>
            <a:xfrm flipV="1">
              <a:off x="251964" y="1089120"/>
              <a:ext cx="0" cy="93648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 Verbindung mit Pfeil 110"/>
            <p:cNvCxnSpPr/>
            <p:nvPr/>
          </p:nvCxnSpPr>
          <p:spPr>
            <a:xfrm>
              <a:off x="251964" y="1089120"/>
              <a:ext cx="36035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9" name="Gerade Verbindung mit Pfeil 108"/>
          <p:cNvCxnSpPr/>
          <p:nvPr/>
        </p:nvCxnSpPr>
        <p:spPr bwMode="auto">
          <a:xfrm>
            <a:off x="6372200" y="5661248"/>
            <a:ext cx="1224136" cy="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uppieren 64"/>
          <p:cNvGrpSpPr>
            <a:grpSpLocks/>
          </p:cNvGrpSpPr>
          <p:nvPr/>
        </p:nvGrpSpPr>
        <p:grpSpPr bwMode="auto">
          <a:xfrm>
            <a:off x="136308" y="2924944"/>
            <a:ext cx="2592343" cy="2275795"/>
            <a:chOff x="143508" y="3609020"/>
            <a:chExt cx="2792911" cy="2412268"/>
          </a:xfrm>
        </p:grpSpPr>
        <p:pic>
          <p:nvPicPr>
            <p:cNvPr id="136" name="Picture 7"/>
            <p:cNvPicPr>
              <a:picLocks noChangeAspect="1" noChangeArrowheads="1"/>
            </p:cNvPicPr>
            <p:nvPr/>
          </p:nvPicPr>
          <p:blipFill>
            <a:blip r:embed="rId4" cstate="print">
              <a:lum bright="-10000" contrast="30000"/>
              <a:grayscl/>
            </a:blip>
            <a:srcRect l="77591" t="10562" r="2852" b="67689"/>
            <a:stretch>
              <a:fillRect/>
            </a:stretch>
          </p:blipFill>
          <p:spPr bwMode="auto">
            <a:xfrm>
              <a:off x="143946" y="3609664"/>
              <a:ext cx="2792617" cy="241097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37" name="Textfeld 63"/>
            <p:cNvSpPr txBox="1">
              <a:spLocks noChangeArrowheads="1"/>
            </p:cNvSpPr>
            <p:nvPr/>
          </p:nvSpPr>
          <p:spPr bwMode="auto">
            <a:xfrm>
              <a:off x="2339752" y="3609020"/>
              <a:ext cx="5902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CS</a:t>
              </a:r>
              <a:r>
                <a:rPr lang="de-DE" baseline="-25000"/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2" grpId="0" animBg="1"/>
      <p:bldP spid="93" grpId="0" animBg="1"/>
      <p:bldP spid="94" grpId="0" animBg="1"/>
      <p:bldP spid="95" grpId="0" animBg="1"/>
      <p:bldP spid="98" grpId="0" animBg="1"/>
      <p:bldP spid="99" grpId="0" animBg="1"/>
      <p:bldP spid="7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Demo of SU-</a:t>
            </a:r>
            <a:r>
              <a:rPr lang="en-US" dirty="0" err="1" smtClean="0"/>
              <a:t>MoVal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Video</a:t>
            </a:r>
            <a:endParaRPr lang="en-US" dirty="0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30. September 2014</a:t>
            </a:r>
            <a:endParaRPr lang="en-US" dirty="0"/>
          </a:p>
        </p:txBody>
      </p:sp>
      <p:sp>
        <p:nvSpPr>
          <p:cNvPr id="5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SAM-2014, Alexander Kraas</a:t>
            </a:r>
            <a:endParaRPr lang="en-US" dirty="0"/>
          </a:p>
        </p:txBody>
      </p:sp>
      <p:sp>
        <p:nvSpPr>
          <p:cNvPr id="6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11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Conclusion and Future Work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The SU-</a:t>
            </a:r>
            <a:r>
              <a:rPr lang="en-US" sz="1800" dirty="0" err="1" smtClean="0"/>
              <a:t>MoVal</a:t>
            </a:r>
            <a:r>
              <a:rPr lang="en-US" sz="1800" dirty="0" smtClean="0"/>
              <a:t> framework proves the general applicability of the latest edition of Z.109.</a:t>
            </a:r>
          </a:p>
          <a:p>
            <a:r>
              <a:rPr lang="en-US" sz="1800" dirty="0" smtClean="0"/>
              <a:t>A few features are not supported by SU-</a:t>
            </a:r>
            <a:r>
              <a:rPr lang="en-US" sz="1800" dirty="0" err="1" smtClean="0"/>
              <a:t>MoVal</a:t>
            </a:r>
            <a:r>
              <a:rPr lang="en-US" sz="1800" dirty="0" smtClean="0"/>
              <a:t>, e.g. mapping to the abstract syntax of SDL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The binaries and the source code of SU-</a:t>
            </a:r>
            <a:r>
              <a:rPr lang="en-US" sz="1800" smtClean="0"/>
              <a:t>M#oVal</a:t>
            </a:r>
            <a:r>
              <a:rPr lang="en-US" sz="1800" dirty="0" smtClean="0"/>
              <a:t> can be obtained from:</a:t>
            </a:r>
            <a:br>
              <a:rPr lang="en-US" sz="1800" dirty="0" smtClean="0"/>
            </a:br>
            <a:r>
              <a:rPr lang="en-US" sz="1800" b="1" dirty="0" smtClean="0">
                <a:solidFill>
                  <a:schemeClr val="accent1"/>
                </a:solidFill>
              </a:rPr>
              <a:t>http://www.su-moval.org</a:t>
            </a:r>
            <a:endParaRPr lang="en-US" sz="1800" b="1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en-US" sz="1600" dirty="0" smtClean="0"/>
          </a:p>
          <a:p>
            <a:r>
              <a:rPr lang="en-US" sz="1800" b="1" dirty="0" smtClean="0"/>
              <a:t>Drawbacks of Z.109:</a:t>
            </a:r>
          </a:p>
          <a:p>
            <a:pPr lvl="1"/>
            <a:r>
              <a:rPr lang="en-US" sz="1800" dirty="0" smtClean="0"/>
              <a:t>Constraints are only specified in natural language.</a:t>
            </a:r>
          </a:p>
          <a:p>
            <a:pPr lvl="1"/>
            <a:r>
              <a:rPr lang="en-US" sz="1800" dirty="0" smtClean="0"/>
              <a:t>Some stereotypes (e.g. «</a:t>
            </a:r>
            <a:r>
              <a:rPr lang="en-US" sz="1800" dirty="0" err="1" smtClean="0"/>
              <a:t>Pseudostate</a:t>
            </a:r>
            <a:r>
              <a:rPr lang="en-US" sz="1800" dirty="0" smtClean="0"/>
              <a:t>») represents different SDL constructs.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1800" b="1" dirty="0" smtClean="0"/>
              <a:t>Future work:</a:t>
            </a:r>
          </a:p>
          <a:p>
            <a:pPr lvl="1"/>
            <a:r>
              <a:rPr lang="en-US" sz="1800" dirty="0" smtClean="0"/>
              <a:t>Mapping of SDL-UML elements to the abstract syntax of SDL.</a:t>
            </a:r>
          </a:p>
          <a:p>
            <a:pPr lvl="1"/>
            <a:r>
              <a:rPr lang="en-US" sz="1800" dirty="0" smtClean="0"/>
              <a:t>Missing features of the textual editor shall be implemented.</a:t>
            </a:r>
          </a:p>
          <a:p>
            <a:pPr lvl="1"/>
            <a:r>
              <a:rPr lang="en-US" sz="1800" dirty="0" smtClean="0"/>
              <a:t>A better integration of Papyrus.</a:t>
            </a:r>
            <a:endParaRPr lang="en-US" sz="1800" dirty="0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30. September 2014</a:t>
            </a:r>
            <a:endParaRPr lang="en-US" dirty="0"/>
          </a:p>
        </p:txBody>
      </p:sp>
      <p:sp>
        <p:nvSpPr>
          <p:cNvPr id="5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SAM-2014, Alexander Kraas</a:t>
            </a:r>
            <a:endParaRPr lang="en-US" dirty="0"/>
          </a:p>
        </p:txBody>
      </p:sp>
      <p:sp>
        <p:nvSpPr>
          <p:cNvPr id="6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12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Overview of SU-</a:t>
            </a:r>
            <a:r>
              <a:rPr lang="en-US" dirty="0" err="1" smtClean="0"/>
              <a:t>MoVal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OCL-based Model Validation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QVT-based Transformations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Demo of SU-</a:t>
            </a:r>
            <a:r>
              <a:rPr lang="en-US" dirty="0" err="1" smtClean="0"/>
              <a:t>MoVal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Conclusion and Future Work</a:t>
            </a:r>
            <a:endParaRPr lang="en-US" dirty="0"/>
          </a:p>
        </p:txBody>
      </p:sp>
      <p:sp>
        <p:nvSpPr>
          <p:cNvPr id="7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30. September 2014</a:t>
            </a:r>
            <a:endParaRPr lang="en-US" dirty="0"/>
          </a:p>
        </p:txBody>
      </p:sp>
      <p:sp>
        <p:nvSpPr>
          <p:cNvPr id="8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SAM-2014, Alexander Kraas</a:t>
            </a:r>
            <a:endParaRPr lang="en-US" dirty="0"/>
          </a:p>
        </p:txBody>
      </p:sp>
      <p:sp>
        <p:nvSpPr>
          <p:cNvPr id="9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2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1. Introduction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Current situation:</a:t>
            </a:r>
          </a:p>
          <a:p>
            <a:pPr lvl="1"/>
            <a:r>
              <a:rPr lang="en-US" sz="1800" dirty="0" smtClean="0"/>
              <a:t>A small number of tools supporting the combined use of SDL and UML.</a:t>
            </a:r>
          </a:p>
          <a:p>
            <a:pPr lvl="1"/>
            <a:r>
              <a:rPr lang="en-US" sz="1800" dirty="0" smtClean="0"/>
              <a:t>UML diagrams are translated to the concrete syntax of SDL.</a:t>
            </a:r>
          </a:p>
          <a:p>
            <a:pPr lvl="1"/>
            <a:r>
              <a:rPr lang="en-US" sz="1800" dirty="0" smtClean="0"/>
              <a:t>No support for a dedicated action language.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1800" b="1" dirty="0" smtClean="0"/>
              <a:t>Latest edition of Z.109:</a:t>
            </a:r>
          </a:p>
          <a:p>
            <a:pPr lvl="1"/>
            <a:r>
              <a:rPr lang="en-US" sz="1800" dirty="0" smtClean="0"/>
              <a:t>Stereotypes for structural and behavioral modeling.</a:t>
            </a:r>
          </a:p>
          <a:p>
            <a:pPr lvl="1"/>
            <a:r>
              <a:rPr lang="en-US" sz="1800" dirty="0" smtClean="0"/>
              <a:t>Particular action language resting on a set of metaclasses.</a:t>
            </a:r>
          </a:p>
          <a:p>
            <a:pPr lvl="1"/>
            <a:r>
              <a:rPr lang="en-US" sz="1800" dirty="0" smtClean="0"/>
              <a:t>Concrete syntax for textual specification.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1800" b="1" dirty="0" smtClean="0"/>
              <a:t>Objective of SU-</a:t>
            </a:r>
            <a:r>
              <a:rPr lang="en-US" sz="1800" b="1" dirty="0" err="1" smtClean="0"/>
              <a:t>MoVal</a:t>
            </a:r>
            <a:r>
              <a:rPr lang="en-US" sz="1800" b="1" dirty="0" smtClean="0"/>
              <a:t>:</a:t>
            </a:r>
          </a:p>
          <a:p>
            <a:pPr lvl="1"/>
            <a:r>
              <a:rPr lang="en-US" sz="1800" dirty="0" smtClean="0"/>
              <a:t>Prototypical implementation of the latest edition of Z.109.</a:t>
            </a:r>
            <a:endParaRPr lang="en-US" sz="1800" dirty="0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30. September 2014</a:t>
            </a:r>
            <a:endParaRPr lang="en-US" dirty="0"/>
          </a:p>
        </p:txBody>
      </p:sp>
      <p:sp>
        <p:nvSpPr>
          <p:cNvPr id="5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SAM-2014, Alexander Kraas</a:t>
            </a:r>
            <a:endParaRPr lang="en-US" dirty="0"/>
          </a:p>
        </p:txBody>
      </p:sp>
      <p:sp>
        <p:nvSpPr>
          <p:cNvPr id="6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3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Abgerundetes Rechteck 48"/>
          <p:cNvSpPr/>
          <p:nvPr/>
        </p:nvSpPr>
        <p:spPr>
          <a:xfrm>
            <a:off x="217190" y="1196752"/>
            <a:ext cx="8784976" cy="5040560"/>
          </a:xfrm>
          <a:prstGeom prst="roundRect">
            <a:avLst>
              <a:gd name="adj" fmla="val 5725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2. Overview of SU-</a:t>
            </a:r>
            <a:r>
              <a:rPr lang="en-US" dirty="0" err="1" smtClean="0"/>
              <a:t>MoVal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0" dirty="0" smtClean="0"/>
              <a:t>Components of the Framework</a:t>
            </a:r>
            <a:endParaRPr lang="en-US" b="0" dirty="0"/>
          </a:p>
        </p:txBody>
      </p:sp>
      <p:grpSp>
        <p:nvGrpSpPr>
          <p:cNvPr id="17" name="Group 28"/>
          <p:cNvGrpSpPr>
            <a:grpSpLocks/>
          </p:cNvGrpSpPr>
          <p:nvPr/>
        </p:nvGrpSpPr>
        <p:grpSpPr bwMode="auto">
          <a:xfrm>
            <a:off x="4249638" y="3356992"/>
            <a:ext cx="1440160" cy="1944440"/>
            <a:chOff x="1292" y="663"/>
            <a:chExt cx="1225" cy="1524"/>
          </a:xfrm>
          <a:effectLst>
            <a:outerShdw blurRad="50800" dist="38100" sx="101000" sy="101000" algn="l" rotWithShape="0">
              <a:prstClr val="black">
                <a:alpha val="40000"/>
              </a:prstClr>
            </a:outerShdw>
          </a:effectLst>
        </p:grpSpPr>
        <p:grpSp>
          <p:nvGrpSpPr>
            <p:cNvPr id="18" name="Group 27"/>
            <p:cNvGrpSpPr>
              <a:grpSpLocks/>
            </p:cNvGrpSpPr>
            <p:nvPr/>
          </p:nvGrpSpPr>
          <p:grpSpPr bwMode="auto">
            <a:xfrm>
              <a:off x="1292" y="663"/>
              <a:ext cx="1225" cy="1524"/>
              <a:chOff x="1292" y="681"/>
              <a:chExt cx="1225" cy="1524"/>
            </a:xfrm>
          </p:grpSpPr>
          <p:sp>
            <p:nvSpPr>
              <p:cNvPr id="20" name="Oval 20"/>
              <p:cNvSpPr>
                <a:spLocks noChangeArrowheads="1"/>
              </p:cNvSpPr>
              <p:nvPr/>
            </p:nvSpPr>
            <p:spPr bwMode="auto">
              <a:xfrm>
                <a:off x="1292" y="1860"/>
                <a:ext cx="1225" cy="345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21" name="Rectangle 21"/>
              <p:cNvSpPr>
                <a:spLocks noChangeArrowheads="1"/>
              </p:cNvSpPr>
              <p:nvPr/>
            </p:nvSpPr>
            <p:spPr bwMode="auto">
              <a:xfrm>
                <a:off x="1292" y="845"/>
                <a:ext cx="1225" cy="1224"/>
              </a:xfrm>
              <a:prstGeom prst="rect">
                <a:avLst/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tIns="406800"/>
              <a:lstStyle/>
              <a:p>
                <a:pPr algn="ctr">
                  <a:defRPr/>
                </a:pPr>
                <a:r>
                  <a:rPr lang="en-US" b="1" i="1" dirty="0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Model</a:t>
                </a:r>
              </a:p>
              <a:p>
                <a:pPr algn="ctr">
                  <a:defRPr/>
                </a:pPr>
                <a:r>
                  <a:rPr lang="en-US" b="1" i="1" dirty="0"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Repository</a:t>
                </a:r>
              </a:p>
            </p:txBody>
          </p:sp>
          <p:sp>
            <p:nvSpPr>
              <p:cNvPr id="22" name="Oval 23"/>
              <p:cNvSpPr>
                <a:spLocks noChangeArrowheads="1"/>
              </p:cNvSpPr>
              <p:nvPr/>
            </p:nvSpPr>
            <p:spPr bwMode="auto">
              <a:xfrm>
                <a:off x="1292" y="681"/>
                <a:ext cx="1225" cy="345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cxnSp>
            <p:nvCxnSpPr>
              <p:cNvPr id="23" name="AutoShape 24"/>
              <p:cNvCxnSpPr>
                <a:cxnSpLocks noChangeShapeType="1"/>
                <a:stCxn id="22" idx="6"/>
                <a:endCxn id="20" idx="6"/>
              </p:cNvCxnSpPr>
              <p:nvPr/>
            </p:nvCxnSpPr>
            <p:spPr bwMode="auto">
              <a:xfrm>
                <a:off x="2517" y="854"/>
                <a:ext cx="0" cy="117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4" name="AutoShape 25"/>
              <p:cNvCxnSpPr>
                <a:cxnSpLocks noChangeShapeType="1"/>
                <a:stCxn id="22" idx="2"/>
                <a:endCxn id="20" idx="2"/>
              </p:cNvCxnSpPr>
              <p:nvPr/>
            </p:nvCxnSpPr>
            <p:spPr bwMode="auto">
              <a:xfrm>
                <a:off x="1292" y="854"/>
                <a:ext cx="0" cy="117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pic>
          <p:nvPicPr>
            <p:cNvPr id="19" name="Picture 1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92" y="1525"/>
              <a:ext cx="1225" cy="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Datumsplatzhalter 9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30. September 2014</a:t>
            </a:r>
            <a:endParaRPr lang="en-US" dirty="0"/>
          </a:p>
        </p:txBody>
      </p:sp>
      <p:sp>
        <p:nvSpPr>
          <p:cNvPr id="15" name="Fußzeilenplatzhalter 21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SAM-2014, Alexander Kraas</a:t>
            </a:r>
            <a:endParaRPr lang="en-US" dirty="0"/>
          </a:p>
        </p:txBody>
      </p:sp>
      <p:sp>
        <p:nvSpPr>
          <p:cNvPr id="16" name="Foliennummernplatzhalter 17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4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5" name="Group 77"/>
          <p:cNvGrpSpPr>
            <a:grpSpLocks/>
          </p:cNvGrpSpPr>
          <p:nvPr/>
        </p:nvGrpSpPr>
        <p:grpSpPr bwMode="auto">
          <a:xfrm>
            <a:off x="1369144" y="1484784"/>
            <a:ext cx="3384550" cy="1728788"/>
            <a:chOff x="204" y="618"/>
            <a:chExt cx="2528" cy="134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ContrastingRightFacing"/>
            <a:lightRig rig="threePt" dir="t"/>
          </a:scene3d>
        </p:grpSpPr>
        <p:pic>
          <p:nvPicPr>
            <p:cNvPr id="26" name="Picture 35"/>
            <p:cNvPicPr>
              <a:picLocks noChangeAspect="1" noChangeArrowheads="1"/>
            </p:cNvPicPr>
            <p:nvPr/>
          </p:nvPicPr>
          <p:blipFill>
            <a:blip r:embed="rId3" cstate="print"/>
            <a:srcRect l="37672" t="8250" r="38144" b="74667"/>
            <a:stretch>
              <a:fillRect/>
            </a:stretch>
          </p:blipFill>
          <p:spPr bwMode="auto">
            <a:xfrm>
              <a:off x="204" y="618"/>
              <a:ext cx="2528" cy="1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7" name="Rectangle 30"/>
            <p:cNvSpPr>
              <a:spLocks noChangeArrowheads="1"/>
            </p:cNvSpPr>
            <p:nvPr/>
          </p:nvSpPr>
          <p:spPr bwMode="auto">
            <a:xfrm>
              <a:off x="1791" y="1669"/>
              <a:ext cx="766" cy="21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7935" bIns="0" anchor="ctr">
              <a:spAutoFit/>
            </a:bodyPr>
            <a:lstStyle/>
            <a:p>
              <a:pPr eaLnBrk="0" hangingPunct="0">
                <a:defRPr/>
              </a:pPr>
              <a:r>
                <a:rPr lang="en-US" b="1" i="1" noProof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Spoofax</a:t>
              </a:r>
              <a:endParaRPr lang="en-US" b="1" i="1" noProof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8" name="Text Box 38"/>
            <p:cNvSpPr txBox="1">
              <a:spLocks noChangeArrowheads="1"/>
            </p:cNvSpPr>
            <p:nvPr/>
          </p:nvSpPr>
          <p:spPr bwMode="auto">
            <a:xfrm>
              <a:off x="204" y="1390"/>
              <a:ext cx="2495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DE" b="1" i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Textual Notation Editor</a:t>
              </a:r>
            </a:p>
          </p:txBody>
        </p:sp>
      </p:grpSp>
      <p:sp>
        <p:nvSpPr>
          <p:cNvPr id="29" name="Rectangle 40">
            <a:hlinkClick r:id="rId4" tooltip="Support"/>
          </p:cNvPr>
          <p:cNvSpPr>
            <a:spLocks noChangeArrowheads="1"/>
          </p:cNvSpPr>
          <p:nvPr/>
        </p:nvSpPr>
        <p:spPr bwMode="auto">
          <a:xfrm>
            <a:off x="-106338" y="4941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grpSp>
        <p:nvGrpSpPr>
          <p:cNvPr id="35" name="Group 92"/>
          <p:cNvGrpSpPr>
            <a:grpSpLocks/>
          </p:cNvGrpSpPr>
          <p:nvPr/>
        </p:nvGrpSpPr>
        <p:grpSpPr bwMode="auto">
          <a:xfrm>
            <a:off x="6481538" y="4149080"/>
            <a:ext cx="2160588" cy="1655763"/>
            <a:chOff x="3152" y="482"/>
            <a:chExt cx="1361" cy="104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ContrastingLeftFacing"/>
            <a:lightRig rig="threePt" dir="t"/>
          </a:scene3d>
        </p:grpSpPr>
        <p:grpSp>
          <p:nvGrpSpPr>
            <p:cNvPr id="36" name="Group 86"/>
            <p:cNvGrpSpPr>
              <a:grpSpLocks/>
            </p:cNvGrpSpPr>
            <p:nvPr/>
          </p:nvGrpSpPr>
          <p:grpSpPr bwMode="auto">
            <a:xfrm>
              <a:off x="3243" y="482"/>
              <a:ext cx="1134" cy="1043"/>
              <a:chOff x="1632" y="1248"/>
              <a:chExt cx="2682" cy="2286"/>
            </a:xfrm>
          </p:grpSpPr>
          <p:sp>
            <p:nvSpPr>
              <p:cNvPr id="38" name="Gear"/>
              <p:cNvSpPr>
                <a:spLocks noEditPoints="1" noChangeArrowheads="1"/>
              </p:cNvSpPr>
              <p:nvPr/>
            </p:nvSpPr>
            <p:spPr bwMode="auto">
              <a:xfrm>
                <a:off x="3119" y="1248"/>
                <a:ext cx="1195" cy="10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74 w 21600"/>
                  <a:gd name="T13" fmla="*/ 3957 h 21600"/>
                  <a:gd name="T14" fmla="*/ 17840 w 21600"/>
                  <a:gd name="T15" fmla="*/ 1764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round/>
                <a:headEnd/>
                <a:tailEnd/>
              </a:ln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>
                <a:flatTx/>
              </a:bodyPr>
              <a:lstStyle/>
              <a:p>
                <a:endParaRPr lang="de-DE"/>
              </a:p>
            </p:txBody>
          </p:sp>
          <p:sp>
            <p:nvSpPr>
              <p:cNvPr id="39" name="AutoShape 88"/>
              <p:cNvSpPr>
                <a:spLocks noEditPoints="1" noChangeArrowheads="1"/>
              </p:cNvSpPr>
              <p:nvPr/>
            </p:nvSpPr>
            <p:spPr bwMode="auto">
              <a:xfrm>
                <a:off x="1632" y="1680"/>
                <a:ext cx="1429" cy="12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68 w 21600"/>
                  <a:gd name="T13" fmla="*/ 3965 h 21600"/>
                  <a:gd name="T14" fmla="*/ 17836 w 21600"/>
                  <a:gd name="T15" fmla="*/ 176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round/>
                <a:headEnd/>
                <a:tailEnd/>
              </a:ln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>
                <a:flatTx/>
              </a:bodyPr>
              <a:lstStyle/>
              <a:p>
                <a:endParaRPr lang="de-DE"/>
              </a:p>
            </p:txBody>
          </p:sp>
          <p:sp>
            <p:nvSpPr>
              <p:cNvPr id="40" name="AutoShape 89"/>
              <p:cNvSpPr>
                <a:spLocks noEditPoints="1" noChangeArrowheads="1"/>
              </p:cNvSpPr>
              <p:nvPr/>
            </p:nvSpPr>
            <p:spPr bwMode="auto">
              <a:xfrm>
                <a:off x="2559" y="2142"/>
                <a:ext cx="1588" cy="13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80 w 21600"/>
                  <a:gd name="T13" fmla="*/ 3957 h 21600"/>
                  <a:gd name="T14" fmla="*/ 17846 w 21600"/>
                  <a:gd name="T15" fmla="*/ 176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round/>
                <a:headEnd/>
                <a:tailEnd/>
              </a:ln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>
                <a:flatTx/>
              </a:bodyPr>
              <a:lstStyle/>
              <a:p>
                <a:endParaRPr lang="de-DE"/>
              </a:p>
            </p:txBody>
          </p:sp>
        </p:grpSp>
        <p:sp>
          <p:nvSpPr>
            <p:cNvPr id="37" name="Text Box 91"/>
            <p:cNvSpPr txBox="1">
              <a:spLocks noChangeArrowheads="1"/>
            </p:cNvSpPr>
            <p:nvPr/>
          </p:nvSpPr>
          <p:spPr bwMode="auto">
            <a:xfrm>
              <a:off x="3152" y="799"/>
              <a:ext cx="1361" cy="404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>
                    <a:alpha val="50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i="1" noProof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QVTo</a:t>
              </a:r>
            </a:p>
            <a:p>
              <a:pPr algn="ctr">
                <a:defRPr/>
              </a:pPr>
              <a:r>
                <a:rPr lang="en-US" b="1" i="1" noProof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Transformations</a:t>
              </a:r>
              <a:endParaRPr lang="en-US" b="1" i="1" noProof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41" name="Group 99"/>
          <p:cNvGrpSpPr>
            <a:grpSpLocks/>
          </p:cNvGrpSpPr>
          <p:nvPr/>
        </p:nvGrpSpPr>
        <p:grpSpPr bwMode="auto">
          <a:xfrm>
            <a:off x="6193854" y="1772816"/>
            <a:ext cx="1800225" cy="1655762"/>
            <a:chOff x="4286" y="2795"/>
            <a:chExt cx="1134" cy="104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LeftFacing"/>
            <a:lightRig rig="threePt" dir="t"/>
          </a:scene3d>
        </p:grpSpPr>
        <p:grpSp>
          <p:nvGrpSpPr>
            <p:cNvPr id="42" name="Group 94"/>
            <p:cNvGrpSpPr>
              <a:grpSpLocks/>
            </p:cNvGrpSpPr>
            <p:nvPr/>
          </p:nvGrpSpPr>
          <p:grpSpPr bwMode="auto">
            <a:xfrm>
              <a:off x="4286" y="2795"/>
              <a:ext cx="1134" cy="1043"/>
              <a:chOff x="1632" y="1248"/>
              <a:chExt cx="2682" cy="2286"/>
            </a:xfrm>
          </p:grpSpPr>
          <p:sp>
            <p:nvSpPr>
              <p:cNvPr id="44" name="Gear"/>
              <p:cNvSpPr>
                <a:spLocks noEditPoints="1" noChangeArrowheads="1"/>
              </p:cNvSpPr>
              <p:nvPr/>
            </p:nvSpPr>
            <p:spPr bwMode="auto">
              <a:xfrm>
                <a:off x="3119" y="1248"/>
                <a:ext cx="1195" cy="10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74 w 21600"/>
                  <a:gd name="T13" fmla="*/ 3957 h 21600"/>
                  <a:gd name="T14" fmla="*/ 17840 w 21600"/>
                  <a:gd name="T15" fmla="*/ 1764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round/>
                <a:headEnd/>
                <a:tailEnd/>
              </a:ln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>
                <a:flatTx/>
              </a:bodyPr>
              <a:lstStyle/>
              <a:p>
                <a:endParaRPr lang="de-DE"/>
              </a:p>
            </p:txBody>
          </p:sp>
          <p:sp>
            <p:nvSpPr>
              <p:cNvPr id="45" name="AutoShape 96"/>
              <p:cNvSpPr>
                <a:spLocks noEditPoints="1" noChangeArrowheads="1"/>
              </p:cNvSpPr>
              <p:nvPr/>
            </p:nvSpPr>
            <p:spPr bwMode="auto">
              <a:xfrm>
                <a:off x="1632" y="1680"/>
                <a:ext cx="1429" cy="12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68 w 21600"/>
                  <a:gd name="T13" fmla="*/ 3965 h 21600"/>
                  <a:gd name="T14" fmla="*/ 17836 w 21600"/>
                  <a:gd name="T15" fmla="*/ 176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round/>
                <a:headEnd/>
                <a:tailEnd/>
              </a:ln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>
                <a:flatTx/>
              </a:bodyPr>
              <a:lstStyle/>
              <a:p>
                <a:endParaRPr lang="de-DE"/>
              </a:p>
            </p:txBody>
          </p:sp>
          <p:sp>
            <p:nvSpPr>
              <p:cNvPr id="46" name="AutoShape 97"/>
              <p:cNvSpPr>
                <a:spLocks noEditPoints="1" noChangeArrowheads="1"/>
              </p:cNvSpPr>
              <p:nvPr/>
            </p:nvSpPr>
            <p:spPr bwMode="auto">
              <a:xfrm>
                <a:off x="2559" y="2142"/>
                <a:ext cx="1588" cy="13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80 w 21600"/>
                  <a:gd name="T13" fmla="*/ 3957 h 21600"/>
                  <a:gd name="T14" fmla="*/ 17846 w 21600"/>
                  <a:gd name="T15" fmla="*/ 176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round/>
                <a:headEnd/>
                <a:tailEnd/>
              </a:ln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>
                <a:flatTx/>
              </a:bodyPr>
              <a:lstStyle/>
              <a:p>
                <a:endParaRPr lang="de-DE"/>
              </a:p>
            </p:txBody>
          </p:sp>
        </p:grpSp>
        <p:sp>
          <p:nvSpPr>
            <p:cNvPr id="43" name="Text Box 98"/>
            <p:cNvSpPr txBox="1">
              <a:spLocks noChangeArrowheads="1"/>
            </p:cNvSpPr>
            <p:nvPr/>
          </p:nvSpPr>
          <p:spPr bwMode="auto">
            <a:xfrm>
              <a:off x="4332" y="3249"/>
              <a:ext cx="1043" cy="404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>
                    <a:alpha val="50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DE" b="1" i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OCL Validation</a:t>
              </a:r>
            </a:p>
          </p:txBody>
        </p:sp>
      </p:grpSp>
      <p:pic>
        <p:nvPicPr>
          <p:cNvPr id="47" name="Picture 103" descr="Eclipse.or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21646" y="1124744"/>
            <a:ext cx="16287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" name="Gruppieren 55"/>
          <p:cNvGrpSpPr/>
          <p:nvPr/>
        </p:nvGrpSpPr>
        <p:grpSpPr>
          <a:xfrm>
            <a:off x="0" y="3284984"/>
            <a:ext cx="3385542" cy="2384177"/>
            <a:chOff x="-4068935" y="4363690"/>
            <a:chExt cx="3385542" cy="2384177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ContrastingRightFacing" fov="2700000">
              <a:rot lat="685648" lon="18662235" rev="542371"/>
            </a:camera>
            <a:lightRig rig="threePt" dir="t"/>
          </a:scene3d>
        </p:grpSpPr>
        <p:grpSp>
          <p:nvGrpSpPr>
            <p:cNvPr id="51" name="Group 81"/>
            <p:cNvGrpSpPr>
              <a:grpSpLocks/>
            </p:cNvGrpSpPr>
            <p:nvPr/>
          </p:nvGrpSpPr>
          <p:grpSpPr bwMode="auto">
            <a:xfrm>
              <a:off x="-3564706" y="4363690"/>
              <a:ext cx="2881313" cy="1873250"/>
              <a:chOff x="3379" y="572"/>
              <a:chExt cx="1815" cy="1180"/>
            </a:xfrm>
          </p:grpSpPr>
          <p:pic>
            <p:nvPicPr>
              <p:cNvPr id="52" name="Picture 8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66162" t="7603" r="3130" b="68053"/>
              <a:stretch>
                <a:fillRect/>
              </a:stretch>
            </p:blipFill>
            <p:spPr bwMode="auto">
              <a:xfrm>
                <a:off x="3379" y="572"/>
                <a:ext cx="1815" cy="118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53" name="Rectangle 83"/>
              <p:cNvSpPr>
                <a:spLocks noChangeArrowheads="1"/>
              </p:cNvSpPr>
              <p:nvPr/>
            </p:nvSpPr>
            <p:spPr bwMode="auto">
              <a:xfrm>
                <a:off x="3379" y="600"/>
                <a:ext cx="1814" cy="173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7935" bIns="0" anchor="ctr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de-DE" b="1" i="1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UML </a:t>
                </a:r>
                <a:r>
                  <a:rPr lang="de-DE" b="1" i="1" dirty="0" err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Tree</a:t>
                </a:r>
                <a:r>
                  <a:rPr lang="de-DE" b="1" i="1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Editor</a:t>
                </a:r>
              </a:p>
            </p:txBody>
          </p:sp>
        </p:grpSp>
        <p:pic>
          <p:nvPicPr>
            <p:cNvPr id="54" name="Picture 5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>
            <a:xfrm>
              <a:off x="-4068935" y="5083770"/>
              <a:ext cx="2808287" cy="16541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55" name="Text Box 66"/>
            <p:cNvSpPr txBox="1">
              <a:spLocks noChangeArrowheads="1"/>
            </p:cNvSpPr>
            <p:nvPr/>
          </p:nvSpPr>
          <p:spPr bwMode="auto">
            <a:xfrm>
              <a:off x="-3997498" y="6381154"/>
              <a:ext cx="2665413" cy="366713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>
                    <a:alpha val="50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i="1" noProof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Graphical UML Editor</a:t>
              </a:r>
              <a:endParaRPr lang="en-US" b="1" i="1" noProof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58" name="Pfeil nach links und rechts 57"/>
          <p:cNvSpPr/>
          <p:nvPr/>
        </p:nvSpPr>
        <p:spPr>
          <a:xfrm rot="2028045">
            <a:off x="3133406" y="3397932"/>
            <a:ext cx="1032221" cy="356769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Pfeil nach links und rechts 58"/>
          <p:cNvSpPr/>
          <p:nvPr/>
        </p:nvSpPr>
        <p:spPr>
          <a:xfrm>
            <a:off x="2828943" y="4603024"/>
            <a:ext cx="1282658" cy="356769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Pfeil nach links und rechts 59"/>
          <p:cNvSpPr/>
          <p:nvPr/>
        </p:nvSpPr>
        <p:spPr>
          <a:xfrm rot="19833750" flipH="1">
            <a:off x="5789108" y="3249330"/>
            <a:ext cx="1031750" cy="356769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Pfeil nach links und rechts 60"/>
          <p:cNvSpPr/>
          <p:nvPr/>
        </p:nvSpPr>
        <p:spPr>
          <a:xfrm rot="810302" flipH="1">
            <a:off x="5782781" y="4523604"/>
            <a:ext cx="1031750" cy="356769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2. Overview of SU-</a:t>
            </a:r>
            <a:r>
              <a:rPr lang="en-US" dirty="0" err="1" smtClean="0"/>
              <a:t>MoVal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0" dirty="0" smtClean="0"/>
              <a:t>The Graphical Editors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3356992"/>
            <a:ext cx="3960000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/>
              <a:t>Central component for:</a:t>
            </a:r>
          </a:p>
          <a:p>
            <a:r>
              <a:rPr lang="en-US" sz="1800" dirty="0" smtClean="0"/>
              <a:t>Modeling</a:t>
            </a:r>
          </a:p>
          <a:p>
            <a:r>
              <a:rPr lang="en-US" sz="1800" dirty="0" smtClean="0"/>
              <a:t>Application of stereotypes</a:t>
            </a:r>
          </a:p>
          <a:p>
            <a:r>
              <a:rPr lang="en-US" sz="1800" dirty="0" smtClean="0"/>
              <a:t>Invoking the textual editor</a:t>
            </a:r>
          </a:p>
          <a:p>
            <a:r>
              <a:rPr lang="en-US" sz="1800" dirty="0" smtClean="0"/>
              <a:t>Verification of defined constraints</a:t>
            </a:r>
            <a:endParaRPr lang="en-US" sz="1800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4716016" y="3356992"/>
            <a:ext cx="3960000" cy="28803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dirty="0" smtClean="0"/>
              <a:t>Modeling of structural SDL-UML diagrams.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dirty="0" smtClean="0"/>
              <a:t>Further integrations of other features are planed.</a:t>
            </a:r>
          </a:p>
        </p:txBody>
      </p:sp>
      <p:grpSp>
        <p:nvGrpSpPr>
          <p:cNvPr id="8" name="Gruppieren 7"/>
          <p:cNvGrpSpPr/>
          <p:nvPr/>
        </p:nvGrpSpPr>
        <p:grpSpPr>
          <a:xfrm>
            <a:off x="5292080" y="1483742"/>
            <a:ext cx="2808287" cy="1654175"/>
            <a:chOff x="395288" y="4941888"/>
            <a:chExt cx="2808287" cy="1654175"/>
          </a:xfrm>
          <a:effectLst>
            <a:outerShdw blurRad="50800" dist="38100" dir="18900000" sx="101000" sy="101000" algn="bl" rotWithShape="0">
              <a:prstClr val="black">
                <a:alpha val="40000"/>
              </a:prstClr>
            </a:outerShdw>
          </a:effectLst>
        </p:grpSpPr>
        <p:pic>
          <p:nvPicPr>
            <p:cNvPr id="9" name="Picture 5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395288" y="4941888"/>
              <a:ext cx="2808287" cy="16541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10" name="Text Box 66"/>
            <p:cNvSpPr txBox="1">
              <a:spLocks noChangeArrowheads="1"/>
            </p:cNvSpPr>
            <p:nvPr/>
          </p:nvSpPr>
          <p:spPr bwMode="auto">
            <a:xfrm>
              <a:off x="466725" y="6165850"/>
              <a:ext cx="2665413" cy="366713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>
                    <a:alpha val="50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i="1" noProof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Graphical UML Editor</a:t>
              </a:r>
              <a:endParaRPr lang="en-US" b="1" i="1" noProof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11" name="Group 81"/>
          <p:cNvGrpSpPr>
            <a:grpSpLocks/>
          </p:cNvGrpSpPr>
          <p:nvPr/>
        </p:nvGrpSpPr>
        <p:grpSpPr bwMode="auto">
          <a:xfrm>
            <a:off x="899592" y="1339726"/>
            <a:ext cx="2881313" cy="1873250"/>
            <a:chOff x="3379" y="572"/>
            <a:chExt cx="1815" cy="118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2" name="Picture 82"/>
            <p:cNvPicPr>
              <a:picLocks noChangeAspect="1" noChangeArrowheads="1"/>
            </p:cNvPicPr>
            <p:nvPr/>
          </p:nvPicPr>
          <p:blipFill>
            <a:blip r:embed="rId3" cstate="print"/>
            <a:srcRect l="66162" t="7603" r="3130" b="68053"/>
            <a:stretch>
              <a:fillRect/>
            </a:stretch>
          </p:blipFill>
          <p:spPr bwMode="auto">
            <a:xfrm>
              <a:off x="3379" y="572"/>
              <a:ext cx="1815" cy="11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3" name="Rectangle 83"/>
            <p:cNvSpPr>
              <a:spLocks noChangeArrowheads="1"/>
            </p:cNvSpPr>
            <p:nvPr/>
          </p:nvSpPr>
          <p:spPr bwMode="auto">
            <a:xfrm>
              <a:off x="3379" y="600"/>
              <a:ext cx="1814" cy="17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7935" bIns="0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b="1" i="1" noProof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UML Tree Editor</a:t>
              </a:r>
              <a:endParaRPr lang="en-US" b="1" i="1" noProof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5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30. September 2014</a:t>
            </a:r>
            <a:endParaRPr lang="en-US" dirty="0"/>
          </a:p>
        </p:txBody>
      </p:sp>
      <p:sp>
        <p:nvSpPr>
          <p:cNvPr id="16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SAM-2014, Alexander Kraas</a:t>
            </a:r>
            <a:endParaRPr lang="en-US" dirty="0"/>
          </a:p>
        </p:txBody>
      </p:sp>
      <p:sp>
        <p:nvSpPr>
          <p:cNvPr id="17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5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2. Overview of SU-</a:t>
            </a:r>
            <a:r>
              <a:rPr lang="en-US" dirty="0" err="1" smtClean="0"/>
              <a:t>MoVal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0" dirty="0" smtClean="0"/>
              <a:t>The Textual Editor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340768"/>
            <a:ext cx="4536504" cy="48965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r>
              <a:rPr lang="en-US" sz="1800" dirty="0" smtClean="0"/>
              <a:t>Editor is generated with the Spoofax language workbench.</a:t>
            </a:r>
          </a:p>
          <a:p>
            <a:r>
              <a:rPr lang="en-US" sz="1800" dirty="0" smtClean="0"/>
              <a:t>Support for a subset of the concrete syntax of SDL-2010.</a:t>
            </a:r>
          </a:p>
          <a:p>
            <a:r>
              <a:rPr lang="en-US" sz="1800" dirty="0" smtClean="0">
                <a:solidFill>
                  <a:schemeClr val="dk1"/>
                </a:solidFill>
              </a:rPr>
              <a:t>Currently supported features:</a:t>
            </a:r>
          </a:p>
          <a:p>
            <a:pPr lvl="1"/>
            <a:r>
              <a:rPr lang="en-US" sz="1800" dirty="0" smtClean="0"/>
              <a:t>Syntax highlighting</a:t>
            </a:r>
          </a:p>
          <a:p>
            <a:pPr lvl="1"/>
            <a:r>
              <a:rPr lang="en-US" sz="1800" dirty="0" smtClean="0">
                <a:solidFill>
                  <a:schemeClr val="dk1"/>
                </a:solidFill>
              </a:rPr>
              <a:t>Syntax validation</a:t>
            </a:r>
          </a:p>
          <a:p>
            <a:pPr lvl="1"/>
            <a:r>
              <a:rPr lang="en-US" sz="1800" dirty="0" smtClean="0"/>
              <a:t>Disambiguation</a:t>
            </a:r>
          </a:p>
          <a:p>
            <a:r>
              <a:rPr lang="en-US" sz="1800" dirty="0" smtClean="0">
                <a:solidFill>
                  <a:schemeClr val="dk1"/>
                </a:solidFill>
              </a:rPr>
              <a:t>Features on the roadmap:</a:t>
            </a:r>
          </a:p>
          <a:p>
            <a:pPr lvl="1"/>
            <a:r>
              <a:rPr lang="en-US" sz="1800" dirty="0" smtClean="0"/>
              <a:t>Syntax completion</a:t>
            </a:r>
          </a:p>
          <a:p>
            <a:pPr lvl="1"/>
            <a:r>
              <a:rPr lang="en-US" sz="1800" dirty="0" smtClean="0"/>
              <a:t>Additional syntax validation rules</a:t>
            </a:r>
            <a:endParaRPr lang="en-US" sz="1800" dirty="0" smtClean="0">
              <a:solidFill>
                <a:schemeClr val="dk1"/>
              </a:solidFill>
            </a:endParaRPr>
          </a:p>
        </p:txBody>
      </p:sp>
      <p:grpSp>
        <p:nvGrpSpPr>
          <p:cNvPr id="4" name="Group 77"/>
          <p:cNvGrpSpPr>
            <a:grpSpLocks/>
          </p:cNvGrpSpPr>
          <p:nvPr/>
        </p:nvGrpSpPr>
        <p:grpSpPr bwMode="auto">
          <a:xfrm>
            <a:off x="5292080" y="1340768"/>
            <a:ext cx="3384550" cy="1728788"/>
            <a:chOff x="204" y="618"/>
            <a:chExt cx="2528" cy="1340"/>
          </a:xfrm>
          <a:effectLst>
            <a:outerShdw blurRad="50800" dist="50800" dir="2700000" sx="101000" sy="101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Picture 35"/>
            <p:cNvPicPr>
              <a:picLocks noChangeAspect="1" noChangeArrowheads="1"/>
            </p:cNvPicPr>
            <p:nvPr/>
          </p:nvPicPr>
          <p:blipFill>
            <a:blip r:embed="rId2" cstate="print"/>
            <a:srcRect l="37672" t="8250" r="38144" b="74667"/>
            <a:stretch>
              <a:fillRect/>
            </a:stretch>
          </p:blipFill>
          <p:spPr bwMode="auto">
            <a:xfrm>
              <a:off x="204" y="618"/>
              <a:ext cx="2528" cy="1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Rectangle 30"/>
            <p:cNvSpPr>
              <a:spLocks noChangeArrowheads="1"/>
            </p:cNvSpPr>
            <p:nvPr/>
          </p:nvSpPr>
          <p:spPr bwMode="auto">
            <a:xfrm>
              <a:off x="1791" y="1669"/>
              <a:ext cx="766" cy="21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7935" bIns="0" anchor="ctr">
              <a:spAutoFit/>
            </a:bodyPr>
            <a:lstStyle/>
            <a:p>
              <a:pPr eaLnBrk="0" hangingPunct="0">
                <a:defRPr/>
              </a:pPr>
              <a:r>
                <a:rPr lang="en-US" b="1" i="1" noProof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Spoofax</a:t>
              </a:r>
              <a:endParaRPr lang="en-US" b="1" i="1" noProof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" name="Text Box 38"/>
            <p:cNvSpPr txBox="1">
              <a:spLocks noChangeArrowheads="1"/>
            </p:cNvSpPr>
            <p:nvPr/>
          </p:nvSpPr>
          <p:spPr bwMode="auto">
            <a:xfrm>
              <a:off x="204" y="1390"/>
              <a:ext cx="2495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i="1" noProof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Textual Notation Editor</a:t>
              </a:r>
              <a:endParaRPr lang="en-US" b="1" i="1" noProof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8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30. September 2014</a:t>
            </a:r>
            <a:endParaRPr lang="en-US" dirty="0"/>
          </a:p>
        </p:txBody>
      </p:sp>
      <p:sp>
        <p:nvSpPr>
          <p:cNvPr id="9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SAM-2014, Alexander Kraas</a:t>
            </a:r>
            <a:endParaRPr lang="en-US" dirty="0"/>
          </a:p>
        </p:txBody>
      </p:sp>
      <p:sp>
        <p:nvSpPr>
          <p:cNvPr id="10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6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OCL-based Model Validation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2448272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Challenges:</a:t>
            </a:r>
          </a:p>
          <a:p>
            <a:pPr lvl="1"/>
            <a:r>
              <a:rPr lang="en-US" sz="1800" dirty="0" smtClean="0"/>
              <a:t>Z.109 defines 339 constraints in natural language</a:t>
            </a:r>
          </a:p>
          <a:p>
            <a:pPr lvl="1"/>
            <a:r>
              <a:rPr lang="en-US" sz="1800" dirty="0" smtClean="0"/>
              <a:t>High complexity of some constraints</a:t>
            </a:r>
          </a:p>
          <a:p>
            <a:r>
              <a:rPr lang="en-US" sz="1800" b="1" dirty="0" smtClean="0"/>
              <a:t>Solution:</a:t>
            </a:r>
          </a:p>
          <a:p>
            <a:pPr lvl="1"/>
            <a:r>
              <a:rPr lang="en-US" sz="1800" dirty="0" smtClean="0"/>
              <a:t>Implementation in terms of OCL constraints</a:t>
            </a:r>
          </a:p>
          <a:p>
            <a:pPr lvl="1"/>
            <a:r>
              <a:rPr lang="en-US" sz="1800" dirty="0" smtClean="0"/>
              <a:t>Reduction of complexity with OCL helper operations</a:t>
            </a:r>
            <a:endParaRPr lang="en-US" sz="2000" dirty="0" smtClean="0"/>
          </a:p>
          <a:p>
            <a:r>
              <a:rPr lang="en-US" sz="1800" b="1" dirty="0" smtClean="0"/>
              <a:t>Example Constraint:</a:t>
            </a:r>
            <a:endParaRPr lang="en-US" sz="1800" b="1" dirty="0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30. September 2014</a:t>
            </a:r>
            <a:endParaRPr lang="en-US" dirty="0"/>
          </a:p>
        </p:txBody>
      </p:sp>
      <p:sp>
        <p:nvSpPr>
          <p:cNvPr id="5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SAM-2014, Alexander Kraas</a:t>
            </a:r>
            <a:endParaRPr lang="en-US" dirty="0"/>
          </a:p>
        </p:txBody>
      </p:sp>
      <p:sp>
        <p:nvSpPr>
          <p:cNvPr id="6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7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27584" y="3731547"/>
            <a:ext cx="784887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i="1" dirty="0" smtClean="0"/>
              <a:t>’If the owner of an «Operation» is a «DataTypeDefinition», the method associated with the «Operation» shall be an «Activity».’</a:t>
            </a:r>
            <a:endParaRPr lang="en-US" dirty="0"/>
          </a:p>
        </p:txBody>
      </p:sp>
      <p:sp>
        <p:nvSpPr>
          <p:cNvPr id="8" name="Rechteck 7"/>
          <p:cNvSpPr/>
          <p:nvPr/>
        </p:nvSpPr>
        <p:spPr>
          <a:xfrm>
            <a:off x="827584" y="4593902"/>
            <a:ext cx="784887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noProof="1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.isDataTypeMethod() </a:t>
            </a:r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or self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.isDataTypeOperator())</a:t>
            </a:r>
          </a:p>
          <a:p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implies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 base_Operation.method</a:t>
            </a:r>
          </a:p>
          <a:p>
            <a:r>
              <a:rPr lang="en-US" b="1" noProof="1" smtClean="0">
                <a:latin typeface="Courier New" pitchFamily="49" charset="0"/>
                <a:cs typeface="Courier New" pitchFamily="49" charset="0"/>
              </a:rPr>
              <a:t>-&gt;forAll</a:t>
            </a:r>
            <a:r>
              <a:rPr lang="en-US" noProof="1" smtClean="0">
                <a:latin typeface="Courier New" pitchFamily="49" charset="0"/>
                <a:cs typeface="Courier New" pitchFamily="49" charset="0"/>
              </a:rPr>
              <a:t>(isStereotypedBy(’SDLUML::Activity’))</a:t>
            </a:r>
            <a:endParaRPr lang="en-US" noProof="1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4. QVT-based Transformations</a:t>
            </a:r>
            <a:br>
              <a:rPr lang="en-US" dirty="0" smtClean="0"/>
            </a:br>
            <a:r>
              <a:rPr lang="en-US" b="0" dirty="0" smtClean="0"/>
              <a:t>General Aspects</a:t>
            </a:r>
            <a:endParaRPr lang="en-US" b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The QVT Operational component (QVTo) of Eclipse is used for:</a:t>
            </a:r>
          </a:p>
          <a:p>
            <a:pPr lvl="1"/>
            <a:r>
              <a:rPr lang="en-US" sz="1800" dirty="0" smtClean="0"/>
              <a:t>Transformation models for data types</a:t>
            </a:r>
          </a:p>
          <a:p>
            <a:pPr lvl="1"/>
            <a:r>
              <a:rPr lang="en-US" sz="1800" dirty="0" smtClean="0"/>
              <a:t>Expansion of short-hand notations</a:t>
            </a:r>
          </a:p>
          <a:p>
            <a:pPr lvl="1"/>
            <a:r>
              <a:rPr lang="en-US" sz="1800" dirty="0" smtClean="0"/>
              <a:t>Name resolution</a:t>
            </a:r>
          </a:p>
          <a:p>
            <a:pPr lvl="1"/>
            <a:r>
              <a:rPr lang="en-US" sz="1800" dirty="0" smtClean="0"/>
              <a:t>Mapping of concrete syntax to SDL-UML elements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1800" b="1" dirty="0" smtClean="0"/>
              <a:t>Realization:</a:t>
            </a:r>
          </a:p>
          <a:p>
            <a:pPr lvl="1"/>
            <a:r>
              <a:rPr lang="en-US" sz="1800" dirty="0" smtClean="0"/>
              <a:t>Two transformation chains</a:t>
            </a:r>
          </a:p>
          <a:p>
            <a:pPr lvl="1"/>
            <a:r>
              <a:rPr lang="en-US" sz="1800" dirty="0" smtClean="0"/>
              <a:t>Transformations implemented as in-place and model-to-model transformations</a:t>
            </a:r>
          </a:p>
          <a:p>
            <a:pPr lvl="1"/>
            <a:r>
              <a:rPr lang="en-US" sz="1800" dirty="0" smtClean="0"/>
              <a:t>Patched version of QVTo for running pre-compiled transformations</a:t>
            </a:r>
            <a:endParaRPr lang="en-US" sz="1800" dirty="0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30. September 2014</a:t>
            </a:r>
            <a:endParaRPr lang="en-US" dirty="0"/>
          </a:p>
        </p:txBody>
      </p:sp>
      <p:sp>
        <p:nvSpPr>
          <p:cNvPr id="5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SAM-2014, Alexander Kraas</a:t>
            </a:r>
            <a:endParaRPr lang="en-US" dirty="0"/>
          </a:p>
        </p:txBody>
      </p:sp>
      <p:sp>
        <p:nvSpPr>
          <p:cNvPr id="6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8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4. QVT-based Transformations</a:t>
            </a:r>
            <a:br>
              <a:rPr lang="en-US" dirty="0" smtClean="0"/>
            </a:br>
            <a:r>
              <a:rPr lang="en-US" b="0" dirty="0" smtClean="0"/>
              <a:t>Data Type Transformations</a:t>
            </a:r>
            <a:endParaRPr lang="en-US" b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340768"/>
            <a:ext cx="3888432" cy="1584176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Generic and implicit data type operations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Multi-valued properties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Definition of inherited operations</a:t>
            </a:r>
            <a:endParaRPr lang="en-US" sz="1800" dirty="0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30. September 2014</a:t>
            </a:r>
            <a:endParaRPr lang="en-US" dirty="0"/>
          </a:p>
        </p:txBody>
      </p:sp>
      <p:sp>
        <p:nvSpPr>
          <p:cNvPr id="5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SAM-2014, Alexander Kraas</a:t>
            </a:r>
            <a:endParaRPr lang="en-US" dirty="0"/>
          </a:p>
        </p:txBody>
      </p:sp>
      <p:sp>
        <p:nvSpPr>
          <p:cNvPr id="6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9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1" name="Gruppieren 23"/>
          <p:cNvGrpSpPr>
            <a:grpSpLocks/>
          </p:cNvGrpSpPr>
          <p:nvPr/>
        </p:nvGrpSpPr>
        <p:grpSpPr bwMode="auto">
          <a:xfrm>
            <a:off x="4364636" y="1484784"/>
            <a:ext cx="4428035" cy="4428836"/>
            <a:chOff x="4499992" y="1844824"/>
            <a:chExt cx="4428492" cy="4428493"/>
          </a:xfrm>
        </p:grpSpPr>
        <p:pic>
          <p:nvPicPr>
            <p:cNvPr id="23" name="Picture 24"/>
            <p:cNvPicPr>
              <a:picLocks noChangeAspect="1" noChangeArrowheads="1"/>
            </p:cNvPicPr>
            <p:nvPr/>
          </p:nvPicPr>
          <p:blipFill>
            <a:blip r:embed="rId2" cstate="print"/>
            <a:srcRect l="58265" t="8363" r="5413" b="49426"/>
            <a:stretch>
              <a:fillRect/>
            </a:stretch>
          </p:blipFill>
          <p:spPr bwMode="auto">
            <a:xfrm>
              <a:off x="4500609" y="1844535"/>
              <a:ext cx="4427994" cy="4428782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4" name="Rechteck 23"/>
            <p:cNvSpPr/>
            <p:nvPr/>
          </p:nvSpPr>
          <p:spPr bwMode="auto">
            <a:xfrm>
              <a:off x="8244320" y="1844535"/>
              <a:ext cx="684283" cy="4428782"/>
            </a:xfrm>
            <a:prstGeom prst="rect">
              <a:avLst/>
            </a:prstGeom>
            <a:gradFill>
              <a:gsLst>
                <a:gs pos="0">
                  <a:schemeClr val="bg1">
                    <a:alpha val="39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5" name="AutoShape 94"/>
            <p:cNvSpPr>
              <a:spLocks noChangeArrowheads="1"/>
            </p:cNvSpPr>
            <p:nvPr/>
          </p:nvSpPr>
          <p:spPr bwMode="auto">
            <a:xfrm>
              <a:off x="4709803" y="2636912"/>
              <a:ext cx="3822637" cy="1584175"/>
            </a:xfrm>
            <a:prstGeom prst="roundRect">
              <a:avLst>
                <a:gd name="adj" fmla="val 5963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Oval 95"/>
            <p:cNvSpPr>
              <a:spLocks noChangeArrowheads="1"/>
            </p:cNvSpPr>
            <p:nvPr/>
          </p:nvSpPr>
          <p:spPr bwMode="auto">
            <a:xfrm>
              <a:off x="8608756" y="3284984"/>
              <a:ext cx="283724" cy="28592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400" b="1"/>
                <a:t>T</a:t>
              </a:r>
              <a:r>
                <a:rPr lang="de-DE" sz="1400" b="1" baseline="-25000"/>
                <a:t>1</a:t>
              </a:r>
              <a:endParaRPr lang="de-DE" sz="1400" b="1"/>
            </a:p>
          </p:txBody>
        </p:sp>
        <p:sp>
          <p:nvSpPr>
            <p:cNvPr id="27" name="AutoShape 94"/>
            <p:cNvSpPr>
              <a:spLocks noChangeArrowheads="1"/>
            </p:cNvSpPr>
            <p:nvPr/>
          </p:nvSpPr>
          <p:spPr bwMode="auto">
            <a:xfrm>
              <a:off x="4709803" y="2420888"/>
              <a:ext cx="3822637" cy="21418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Oval 95"/>
            <p:cNvSpPr>
              <a:spLocks noChangeArrowheads="1"/>
            </p:cNvSpPr>
            <p:nvPr/>
          </p:nvSpPr>
          <p:spPr bwMode="auto">
            <a:xfrm>
              <a:off x="8604448" y="2386992"/>
              <a:ext cx="283724" cy="28592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400" b="1"/>
                <a:t>T</a:t>
              </a:r>
              <a:r>
                <a:rPr lang="de-DE" sz="1400" b="1" baseline="-25000"/>
                <a:t>2</a:t>
              </a:r>
              <a:endParaRPr lang="de-DE" sz="1400" b="1"/>
            </a:p>
          </p:txBody>
        </p:sp>
        <p:sp>
          <p:nvSpPr>
            <p:cNvPr id="29" name="AutoShape 94"/>
            <p:cNvSpPr>
              <a:spLocks noChangeArrowheads="1"/>
            </p:cNvSpPr>
            <p:nvPr/>
          </p:nvSpPr>
          <p:spPr bwMode="auto">
            <a:xfrm>
              <a:off x="4716017" y="4221088"/>
              <a:ext cx="3816424" cy="357405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" name="Oval 95"/>
            <p:cNvSpPr>
              <a:spLocks noChangeArrowheads="1"/>
            </p:cNvSpPr>
            <p:nvPr/>
          </p:nvSpPr>
          <p:spPr bwMode="auto">
            <a:xfrm>
              <a:off x="8604448" y="4257092"/>
              <a:ext cx="283724" cy="28592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400" b="1"/>
                <a:t>T</a:t>
              </a:r>
              <a:r>
                <a:rPr lang="de-DE" sz="1400" b="1" baseline="-25000"/>
                <a:t>2</a:t>
              </a:r>
              <a:endParaRPr lang="de-DE" sz="1400" b="1"/>
            </a:p>
          </p:txBody>
        </p:sp>
        <p:sp>
          <p:nvSpPr>
            <p:cNvPr id="31" name="AutoShape 94"/>
            <p:cNvSpPr>
              <a:spLocks noChangeArrowheads="1"/>
            </p:cNvSpPr>
            <p:nvPr/>
          </p:nvSpPr>
          <p:spPr bwMode="auto">
            <a:xfrm>
              <a:off x="4716017" y="6057292"/>
              <a:ext cx="3852428" cy="21418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" name="Oval 95"/>
            <p:cNvSpPr>
              <a:spLocks noChangeArrowheads="1"/>
            </p:cNvSpPr>
            <p:nvPr/>
          </p:nvSpPr>
          <p:spPr bwMode="auto">
            <a:xfrm>
              <a:off x="8611005" y="5985284"/>
              <a:ext cx="283724" cy="28592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400" b="1"/>
                <a:t>T</a:t>
              </a:r>
              <a:r>
                <a:rPr lang="de-DE" sz="1400" b="1" baseline="-25000"/>
                <a:t>3</a:t>
              </a:r>
              <a:endParaRPr lang="de-DE" sz="1400" b="1"/>
            </a:p>
          </p:txBody>
        </p:sp>
      </p:grpSp>
      <p:grpSp>
        <p:nvGrpSpPr>
          <p:cNvPr id="12" name="Gruppieren 24"/>
          <p:cNvGrpSpPr>
            <a:grpSpLocks/>
          </p:cNvGrpSpPr>
          <p:nvPr/>
        </p:nvGrpSpPr>
        <p:grpSpPr bwMode="auto">
          <a:xfrm>
            <a:off x="467990" y="2996952"/>
            <a:ext cx="4464050" cy="1665287"/>
            <a:chOff x="4500609" y="36513"/>
            <a:chExt cx="4464511" cy="1665158"/>
          </a:xfrm>
        </p:grpSpPr>
        <p:pic>
          <p:nvPicPr>
            <p:cNvPr id="13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63190" t="7982" r="2252" b="76425"/>
            <a:stretch>
              <a:fillRect/>
            </a:stretch>
          </p:blipFill>
          <p:spPr bwMode="auto">
            <a:xfrm>
              <a:off x="4500609" y="36513"/>
              <a:ext cx="4443871" cy="1665158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4" name="AutoShape 94"/>
            <p:cNvSpPr>
              <a:spLocks noChangeArrowheads="1"/>
            </p:cNvSpPr>
            <p:nvPr/>
          </p:nvSpPr>
          <p:spPr bwMode="auto">
            <a:xfrm>
              <a:off x="4957583" y="681970"/>
              <a:ext cx="3058384" cy="237799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" name="Oval 95"/>
            <p:cNvSpPr>
              <a:spLocks noChangeArrowheads="1"/>
            </p:cNvSpPr>
            <p:nvPr/>
          </p:nvSpPr>
          <p:spPr bwMode="auto">
            <a:xfrm>
              <a:off x="8051120" y="647998"/>
              <a:ext cx="281231" cy="27177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400" b="1"/>
                <a:t>T</a:t>
              </a:r>
              <a:r>
                <a:rPr lang="de-DE" sz="1400" b="1" baseline="-25000"/>
                <a:t>1</a:t>
              </a:r>
              <a:endParaRPr lang="de-DE" sz="1400" b="1"/>
            </a:p>
          </p:txBody>
        </p:sp>
        <p:sp>
          <p:nvSpPr>
            <p:cNvPr id="16" name="Oval 95"/>
            <p:cNvSpPr>
              <a:spLocks noChangeArrowheads="1"/>
            </p:cNvSpPr>
            <p:nvPr/>
          </p:nvSpPr>
          <p:spPr bwMode="auto">
            <a:xfrm>
              <a:off x="8367505" y="647998"/>
              <a:ext cx="281231" cy="27177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400" b="1"/>
                <a:t>T</a:t>
              </a:r>
              <a:r>
                <a:rPr lang="de-DE" sz="1400" b="1" baseline="-25000"/>
                <a:t>2</a:t>
              </a:r>
              <a:endParaRPr lang="de-DE" sz="1400" b="1"/>
            </a:p>
          </p:txBody>
        </p:sp>
        <p:sp>
          <p:nvSpPr>
            <p:cNvPr id="17" name="AutoShape 94"/>
            <p:cNvSpPr>
              <a:spLocks noChangeArrowheads="1"/>
            </p:cNvSpPr>
            <p:nvPr/>
          </p:nvSpPr>
          <p:spPr bwMode="auto">
            <a:xfrm>
              <a:off x="4957582" y="1089625"/>
              <a:ext cx="3726307" cy="237799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" name="Oval 95"/>
            <p:cNvSpPr>
              <a:spLocks noChangeArrowheads="1"/>
            </p:cNvSpPr>
            <p:nvPr/>
          </p:nvSpPr>
          <p:spPr bwMode="auto">
            <a:xfrm>
              <a:off x="8683889" y="1055654"/>
              <a:ext cx="281231" cy="27177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400" b="1"/>
                <a:t>T</a:t>
              </a:r>
              <a:r>
                <a:rPr lang="de-DE" sz="1400" b="1" baseline="-25000"/>
                <a:t>3</a:t>
              </a:r>
              <a:endParaRPr lang="de-DE" sz="1400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perion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570</Words>
  <Application>Microsoft Office PowerPoint</Application>
  <PresentationFormat>Bildschirmpräsentation (4:3)</PresentationFormat>
  <Paragraphs>165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Hyperion</vt:lpstr>
      <vt:lpstr>Towards an Extensible Modeling and Validation Framework for SDL-UML</vt:lpstr>
      <vt:lpstr>Agenda</vt:lpstr>
      <vt:lpstr>1. Introduction</vt:lpstr>
      <vt:lpstr>2. Overview of SU-MoVal Components of the Framework</vt:lpstr>
      <vt:lpstr>2. Overview of SU-MoVal The Graphical Editors</vt:lpstr>
      <vt:lpstr>2. Overview of SU-MoVal The Textual Editor</vt:lpstr>
      <vt:lpstr>3. OCL-based Model Validation</vt:lpstr>
      <vt:lpstr>4. QVT-based Transformations General Aspects</vt:lpstr>
      <vt:lpstr>4. QVT-based Transformations Data Type Transformations</vt:lpstr>
      <vt:lpstr>4. QVT-based Transformations Textual Notation -&gt; SDL-UML</vt:lpstr>
      <vt:lpstr>5. Demo of SU-MoVal</vt:lpstr>
      <vt:lpstr>6. Conclusion and Future Work</vt:lpstr>
    </vt:vector>
  </TitlesOfParts>
  <Company>T-Systems International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akraas</dc:creator>
  <cp:lastModifiedBy>akraas</cp:lastModifiedBy>
  <cp:revision>42</cp:revision>
  <dcterms:created xsi:type="dcterms:W3CDTF">2014-09-21T10:29:57Z</dcterms:created>
  <dcterms:modified xsi:type="dcterms:W3CDTF">2014-09-29T14:06:15Z</dcterms:modified>
</cp:coreProperties>
</file>